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 id="2147483772" r:id="rId2"/>
  </p:sldMasterIdLst>
  <p:notesMasterIdLst>
    <p:notesMasterId r:id="rId40"/>
  </p:notesMasterIdLst>
  <p:handoutMasterIdLst>
    <p:handoutMasterId r:id="rId41"/>
  </p:handoutMasterIdLst>
  <p:sldIdLst>
    <p:sldId id="319" r:id="rId3"/>
    <p:sldId id="427" r:id="rId4"/>
    <p:sldId id="387" r:id="rId5"/>
    <p:sldId id="395" r:id="rId6"/>
    <p:sldId id="364" r:id="rId7"/>
    <p:sldId id="378" r:id="rId8"/>
    <p:sldId id="419" r:id="rId9"/>
    <p:sldId id="425" r:id="rId10"/>
    <p:sldId id="409" r:id="rId11"/>
    <p:sldId id="418" r:id="rId12"/>
    <p:sldId id="380" r:id="rId13"/>
    <p:sldId id="383" r:id="rId14"/>
    <p:sldId id="379" r:id="rId15"/>
    <p:sldId id="372" r:id="rId16"/>
    <p:sldId id="384" r:id="rId17"/>
    <p:sldId id="394" r:id="rId18"/>
    <p:sldId id="426" r:id="rId19"/>
    <p:sldId id="373" r:id="rId20"/>
    <p:sldId id="376" r:id="rId21"/>
    <p:sldId id="374" r:id="rId22"/>
    <p:sldId id="377" r:id="rId23"/>
    <p:sldId id="375" r:id="rId24"/>
    <p:sldId id="431" r:id="rId25"/>
    <p:sldId id="421" r:id="rId26"/>
    <p:sldId id="423" r:id="rId27"/>
    <p:sldId id="403" r:id="rId28"/>
    <p:sldId id="382" r:id="rId29"/>
    <p:sldId id="424" r:id="rId30"/>
    <p:sldId id="381" r:id="rId31"/>
    <p:sldId id="385" r:id="rId32"/>
    <p:sldId id="389" r:id="rId33"/>
    <p:sldId id="401" r:id="rId34"/>
    <p:sldId id="412" r:id="rId35"/>
    <p:sldId id="428" r:id="rId36"/>
    <p:sldId id="429" r:id="rId37"/>
    <p:sldId id="413" r:id="rId38"/>
    <p:sldId id="369" r:id="rId39"/>
  </p:sldIdLst>
  <p:sldSz cx="9144000" cy="6858000" type="screen4x3"/>
  <p:notesSz cx="7315200" cy="9601200"/>
  <p:custDataLst>
    <p:tags r:id="rId42"/>
  </p:custDataLst>
  <p:defaultTextStyle>
    <a:defPPr>
      <a:defRPr lang="en-CA"/>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BA1"/>
    <a:srgbClr val="B3CB4F"/>
    <a:srgbClr val="42BBDF"/>
    <a:srgbClr val="DCEBF8"/>
    <a:srgbClr val="4274C6"/>
    <a:srgbClr val="FDB94F"/>
    <a:srgbClr val="00ABFE"/>
    <a:srgbClr val="68F2FD"/>
    <a:srgbClr val="B4FE70"/>
    <a:srgbClr val="DCF0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2121" autoAdjust="0"/>
  </p:normalViewPr>
  <p:slideViewPr>
    <p:cSldViewPr>
      <p:cViewPr varScale="1">
        <p:scale>
          <a:sx n="110" d="100"/>
          <a:sy n="110" d="100"/>
        </p:scale>
        <p:origin x="-750" y="-96"/>
      </p:cViewPr>
      <p:guideLst>
        <p:guide orient="horz" pos="4319"/>
        <p:guide pos="41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15" d="100"/>
        <a:sy n="215" d="100"/>
      </p:scale>
      <p:origin x="0" y="0"/>
    </p:cViewPr>
  </p:sorterViewPr>
  <p:notesViewPr>
    <p:cSldViewPr>
      <p:cViewPr varScale="1">
        <p:scale>
          <a:sx n="61" d="100"/>
          <a:sy n="61" d="100"/>
        </p:scale>
        <p:origin x="-1698" y="-54"/>
      </p:cViewPr>
      <p:guideLst>
        <p:guide orient="horz" pos="3024"/>
        <p:guide pos="2304"/>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defRPr sz="1300">
                <a:latin typeface="Arial" charset="0"/>
                <a:cs typeface="+mn-cs"/>
              </a:defRPr>
            </a:lvl1pPr>
          </a:lstStyle>
          <a:p>
            <a:pPr>
              <a:defRPr/>
            </a:pPr>
            <a:endParaRPr lang="en-CA"/>
          </a:p>
        </p:txBody>
      </p:sp>
      <p:sp>
        <p:nvSpPr>
          <p:cNvPr id="31747" name="Rectangle 3"/>
          <p:cNvSpPr>
            <a:spLocks noGrp="1" noChangeArrowheads="1"/>
          </p:cNvSpPr>
          <p:nvPr>
            <p:ph type="dt" sz="quarter" idx="1"/>
          </p:nvPr>
        </p:nvSpPr>
        <p:spPr bwMode="auto">
          <a:xfrm>
            <a:off x="4145280"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a:defRPr sz="1300">
                <a:latin typeface="Arial" charset="0"/>
                <a:cs typeface="+mn-cs"/>
              </a:defRPr>
            </a:lvl1pPr>
          </a:lstStyle>
          <a:p>
            <a:pPr>
              <a:defRPr/>
            </a:pPr>
            <a:endParaRPr lang="en-CA"/>
          </a:p>
        </p:txBody>
      </p:sp>
      <p:sp>
        <p:nvSpPr>
          <p:cNvPr id="31748" name="Rectangle 4"/>
          <p:cNvSpPr>
            <a:spLocks noGrp="1" noChangeArrowheads="1"/>
          </p:cNvSpPr>
          <p:nvPr>
            <p:ph type="ftr" sz="quarter" idx="2"/>
          </p:nvPr>
        </p:nvSpPr>
        <p:spPr bwMode="auto">
          <a:xfrm>
            <a:off x="0" y="9120813"/>
            <a:ext cx="3169920" cy="480387"/>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defRPr sz="1300">
                <a:latin typeface="Arial" charset="0"/>
                <a:cs typeface="+mn-cs"/>
              </a:defRPr>
            </a:lvl1pPr>
          </a:lstStyle>
          <a:p>
            <a:pPr>
              <a:defRPr/>
            </a:pPr>
            <a:r>
              <a:rPr lang="en-CA"/>
              <a:t>Accel ProService Solutions  - Introduction</a:t>
            </a:r>
          </a:p>
        </p:txBody>
      </p:sp>
      <p:sp>
        <p:nvSpPr>
          <p:cNvPr id="31749" name="Rectangle 5"/>
          <p:cNvSpPr>
            <a:spLocks noGrp="1" noChangeArrowheads="1"/>
          </p:cNvSpPr>
          <p:nvPr>
            <p:ph type="sldNum" sz="quarter" idx="3"/>
          </p:nvPr>
        </p:nvSpPr>
        <p:spPr bwMode="auto">
          <a:xfrm>
            <a:off x="4145280" y="9120813"/>
            <a:ext cx="3169920" cy="480387"/>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a:defRPr sz="1300">
                <a:latin typeface="Arial" charset="0"/>
                <a:cs typeface="+mn-cs"/>
              </a:defRPr>
            </a:lvl1pPr>
          </a:lstStyle>
          <a:p>
            <a:pPr>
              <a:defRPr/>
            </a:pPr>
            <a:fld id="{EF5FF44F-0E54-42FD-A5A5-213F76DAC4CA}" type="slidenum">
              <a:rPr lang="en-CA"/>
              <a:pPr>
                <a:defRPr/>
              </a:pPr>
              <a:t>‹#›</a:t>
            </a:fld>
            <a:endParaRPr lang="en-CA"/>
          </a:p>
        </p:txBody>
      </p:sp>
    </p:spTree>
    <p:extLst>
      <p:ext uri="{BB962C8B-B14F-4D97-AF65-F5344CB8AC3E}">
        <p14:creationId xmlns:p14="http://schemas.microsoft.com/office/powerpoint/2010/main" xmlns="" val="415181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169920" cy="480388"/>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lvl1pPr eaLnBrk="0" hangingPunct="0">
              <a:defRPr sz="1300">
                <a:cs typeface="+mn-cs"/>
              </a:defRPr>
            </a:lvl1pPr>
          </a:lstStyle>
          <a:p>
            <a:pPr>
              <a:defRPr/>
            </a:pPr>
            <a:endParaRPr lang="en-CA"/>
          </a:p>
        </p:txBody>
      </p:sp>
      <p:sp>
        <p:nvSpPr>
          <p:cNvPr id="36867" name="Rectangle 9"/>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75360" y="4561226"/>
            <a:ext cx="5364480" cy="4320213"/>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2059" name="Rectangle 11"/>
          <p:cNvSpPr>
            <a:spLocks noGrp="1" noChangeArrowheads="1"/>
          </p:cNvSpPr>
          <p:nvPr>
            <p:ph type="dt" idx="1"/>
          </p:nvPr>
        </p:nvSpPr>
        <p:spPr bwMode="auto">
          <a:xfrm>
            <a:off x="4145280" y="0"/>
            <a:ext cx="3169920" cy="480388"/>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lvl1pPr algn="r" eaLnBrk="0" hangingPunct="0">
              <a:defRPr sz="1300">
                <a:cs typeface="+mn-cs"/>
              </a:defRPr>
            </a:lvl1pPr>
          </a:lstStyle>
          <a:p>
            <a:pPr>
              <a:defRPr/>
            </a:pPr>
            <a:endParaRPr lang="en-CA"/>
          </a:p>
        </p:txBody>
      </p:sp>
      <p:sp>
        <p:nvSpPr>
          <p:cNvPr id="2060" name="Rectangle 12"/>
          <p:cNvSpPr>
            <a:spLocks noGrp="1" noChangeArrowheads="1"/>
          </p:cNvSpPr>
          <p:nvPr>
            <p:ph type="ftr" sz="quarter" idx="4"/>
          </p:nvPr>
        </p:nvSpPr>
        <p:spPr bwMode="auto">
          <a:xfrm>
            <a:off x="0" y="9120813"/>
            <a:ext cx="3169920" cy="480387"/>
          </a:xfrm>
          <a:prstGeom prst="rect">
            <a:avLst/>
          </a:prstGeom>
          <a:noFill/>
          <a:ln w="9525">
            <a:noFill/>
            <a:miter lim="800000"/>
            <a:headEnd/>
            <a:tailEnd/>
          </a:ln>
        </p:spPr>
        <p:txBody>
          <a:bodyPr vert="horz" wrap="square" lIns="95747" tIns="47873" rIns="95747" bIns="47873" numCol="1" anchor="b" anchorCtr="0" compatLnSpc="1">
            <a:prstTxWarp prst="textNoShape">
              <a:avLst/>
            </a:prstTxWarp>
          </a:bodyPr>
          <a:lstStyle>
            <a:lvl1pPr eaLnBrk="0" hangingPunct="0">
              <a:defRPr sz="1300">
                <a:cs typeface="+mn-cs"/>
              </a:defRPr>
            </a:lvl1pPr>
          </a:lstStyle>
          <a:p>
            <a:pPr>
              <a:defRPr/>
            </a:pPr>
            <a:endParaRPr lang="en-CA"/>
          </a:p>
        </p:txBody>
      </p:sp>
      <p:sp>
        <p:nvSpPr>
          <p:cNvPr id="2061" name="Rectangle 13"/>
          <p:cNvSpPr>
            <a:spLocks noGrp="1" noChangeArrowheads="1"/>
          </p:cNvSpPr>
          <p:nvPr>
            <p:ph type="sldNum" sz="quarter" idx="5"/>
          </p:nvPr>
        </p:nvSpPr>
        <p:spPr bwMode="auto">
          <a:xfrm>
            <a:off x="4145280" y="9120813"/>
            <a:ext cx="3169920" cy="480387"/>
          </a:xfrm>
          <a:prstGeom prst="rect">
            <a:avLst/>
          </a:prstGeom>
          <a:noFill/>
          <a:ln w="9525">
            <a:noFill/>
            <a:miter lim="800000"/>
            <a:headEnd/>
            <a:tailEnd/>
          </a:ln>
        </p:spPr>
        <p:txBody>
          <a:bodyPr vert="horz" wrap="square" lIns="95747" tIns="47873" rIns="95747" bIns="47873" numCol="1" anchor="b" anchorCtr="0" compatLnSpc="1">
            <a:prstTxWarp prst="textNoShape">
              <a:avLst/>
            </a:prstTxWarp>
          </a:bodyPr>
          <a:lstStyle>
            <a:lvl1pPr algn="r" eaLnBrk="0" hangingPunct="0">
              <a:defRPr sz="1300">
                <a:cs typeface="+mn-cs"/>
              </a:defRPr>
            </a:lvl1pPr>
          </a:lstStyle>
          <a:p>
            <a:pPr>
              <a:defRPr/>
            </a:pPr>
            <a:fld id="{1EA53F24-5299-4BBB-94BD-5F66CA120C38}" type="slidenum">
              <a:rPr lang="en-CA"/>
              <a:pPr>
                <a:defRPr/>
              </a:pPr>
              <a:t>‹#›</a:t>
            </a:fld>
            <a:endParaRPr lang="en-CA"/>
          </a:p>
        </p:txBody>
      </p:sp>
    </p:spTree>
    <p:extLst>
      <p:ext uri="{BB962C8B-B14F-4D97-AF65-F5344CB8AC3E}">
        <p14:creationId xmlns:p14="http://schemas.microsoft.com/office/powerpoint/2010/main" xmlns="" val="824310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Architecture Overview</a:t>
            </a:r>
            <a:endParaRPr lang="en-US" dirty="0"/>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12</a:t>
            </a:fld>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Architecture Overview</a:t>
            </a:r>
            <a:endParaRPr lang="en-US" dirty="0"/>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18</a:t>
            </a:fld>
            <a:endParaRPr lang="en-C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Architecture Overview</a:t>
            </a:r>
            <a:endParaRPr lang="en-US" dirty="0"/>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2</a:t>
            </a:fld>
            <a:endParaRPr lang="en-C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37</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92163"/>
          </a:xfrm>
          <a:prstGeom prst="rect">
            <a:avLst/>
          </a:prstGeom>
          <a:solidFill>
            <a:srgbClr val="96A0A9"/>
          </a:solidFill>
          <a:ln w="9525">
            <a:noFill/>
            <a:miter lim="800000"/>
            <a:headEnd/>
            <a:tailEnd/>
          </a:ln>
          <a:effectLst/>
        </p:spPr>
        <p:txBody>
          <a:bodyPr wrap="none" anchor="ctr"/>
          <a:lstStyle/>
          <a:p>
            <a:pPr>
              <a:defRPr/>
            </a:pPr>
            <a:endParaRPr lang="en-US">
              <a:cs typeface="+mn-cs"/>
            </a:endParaRPr>
          </a:p>
        </p:txBody>
      </p:sp>
      <p:graphicFrame>
        <p:nvGraphicFramePr>
          <p:cNvPr id="5" name="Object 5"/>
          <p:cNvGraphicFramePr>
            <a:graphicFrameLocks noChangeAspect="1"/>
          </p:cNvGraphicFramePr>
          <p:nvPr/>
        </p:nvGraphicFramePr>
        <p:xfrm>
          <a:off x="7761288" y="6470650"/>
          <a:ext cx="1374775" cy="342900"/>
        </p:xfrm>
        <a:graphic>
          <a:graphicData uri="http://schemas.openxmlformats.org/presentationml/2006/ole">
            <p:oleObj spid="_x0000_s81183" name="Photo Editor Photo" r:id="rId3" imgW="3704762" imgH="923810" progId="">
              <p:embed/>
            </p:oleObj>
          </a:graphicData>
        </a:graphic>
      </p:graphicFrame>
      <p:sp>
        <p:nvSpPr>
          <p:cNvPr id="6" name="Rectangle 9"/>
          <p:cNvSpPr>
            <a:spLocks noChangeArrowheads="1"/>
          </p:cNvSpPr>
          <p:nvPr/>
        </p:nvSpPr>
        <p:spPr bwMode="auto">
          <a:xfrm>
            <a:off x="7772400" y="0"/>
            <a:ext cx="1371600" cy="792163"/>
          </a:xfrm>
          <a:prstGeom prst="rect">
            <a:avLst/>
          </a:prstGeom>
          <a:solidFill>
            <a:srgbClr val="FD9E1E"/>
          </a:solidFill>
          <a:ln w="9525">
            <a:noFill/>
            <a:miter lim="800000"/>
            <a:headEnd/>
            <a:tailEnd/>
          </a:ln>
          <a:effectLst/>
        </p:spPr>
        <p:txBody>
          <a:bodyPr wrap="none" anchor="ctr"/>
          <a:lstStyle/>
          <a:p>
            <a:pPr>
              <a:defRPr/>
            </a:pPr>
            <a:endParaRPr lang="en-US">
              <a:cs typeface="+mn-cs"/>
            </a:endParaRPr>
          </a:p>
        </p:txBody>
      </p:sp>
      <p:sp>
        <p:nvSpPr>
          <p:cNvPr id="7" name="Text Box 11"/>
          <p:cNvSpPr txBox="1">
            <a:spLocks noChangeArrowheads="1"/>
          </p:cNvSpPr>
          <p:nvPr/>
        </p:nvSpPr>
        <p:spPr bwMode="auto">
          <a:xfrm>
            <a:off x="4013200" y="6553200"/>
            <a:ext cx="1244600" cy="244475"/>
          </a:xfrm>
          <a:prstGeom prst="rect">
            <a:avLst/>
          </a:prstGeom>
          <a:noFill/>
          <a:ln w="9525">
            <a:noFill/>
            <a:miter lim="800000"/>
            <a:headEnd/>
            <a:tailEnd/>
          </a:ln>
          <a:effectLst/>
        </p:spPr>
        <p:txBody>
          <a:bodyPr wrap="none">
            <a:spAutoFit/>
          </a:bodyPr>
          <a:lstStyle/>
          <a:p>
            <a:pPr>
              <a:defRPr/>
            </a:pPr>
            <a:r>
              <a:rPr lang="en-US" sz="1000">
                <a:latin typeface="Tahoma" pitchFamily="34" charset="0"/>
                <a:cs typeface="+mn-cs"/>
              </a:rPr>
              <a:t>iridium confidential</a:t>
            </a:r>
          </a:p>
        </p:txBody>
      </p:sp>
      <p:graphicFrame>
        <p:nvGraphicFramePr>
          <p:cNvPr id="8" name="Object 5"/>
          <p:cNvGraphicFramePr>
            <a:graphicFrameLocks noChangeAspect="1"/>
          </p:cNvGraphicFramePr>
          <p:nvPr/>
        </p:nvGraphicFramePr>
        <p:xfrm>
          <a:off x="6248400" y="6092825"/>
          <a:ext cx="2887663" cy="720725"/>
        </p:xfrm>
        <a:graphic>
          <a:graphicData uri="http://schemas.openxmlformats.org/presentationml/2006/ole">
            <p:oleObj spid="_x0000_s81184" name="Photo Editor Photo" r:id="rId4" imgW="3704762" imgH="923810" progId="">
              <p:embed/>
            </p:oleObj>
          </a:graphicData>
        </a:graphic>
      </p:graphicFrame>
      <p:sp>
        <p:nvSpPr>
          <p:cNvPr id="9" name="Line 6"/>
          <p:cNvSpPr>
            <a:spLocks noChangeShapeType="1"/>
          </p:cNvSpPr>
          <p:nvPr userDrawn="1"/>
        </p:nvSpPr>
        <p:spPr bwMode="auto">
          <a:xfrm>
            <a:off x="1066800" y="3276600"/>
            <a:ext cx="7162800" cy="0"/>
          </a:xfrm>
          <a:prstGeom prst="line">
            <a:avLst/>
          </a:prstGeom>
          <a:noFill/>
          <a:ln w="28575">
            <a:solidFill>
              <a:srgbClr val="C0C0C0"/>
            </a:solidFill>
            <a:miter lim="800000"/>
            <a:headEnd/>
            <a:tailEnd/>
          </a:ln>
          <a:effectLst/>
        </p:spPr>
        <p:txBody>
          <a:bodyPr wrap="none"/>
          <a:lstStyle/>
          <a:p>
            <a:pPr>
              <a:defRPr/>
            </a:pPr>
            <a:endParaRPr lang="en-US">
              <a:cs typeface="+mn-cs"/>
            </a:endParaRPr>
          </a:p>
        </p:txBody>
      </p:sp>
      <p:sp>
        <p:nvSpPr>
          <p:cNvPr id="149511" name="Rectangle 7"/>
          <p:cNvSpPr>
            <a:spLocks noGrp="1" noChangeArrowheads="1"/>
          </p:cNvSpPr>
          <p:nvPr>
            <p:ph type="ctrTitle"/>
          </p:nvPr>
        </p:nvSpPr>
        <p:spPr>
          <a:xfrm>
            <a:off x="846138" y="1700213"/>
            <a:ext cx="7772400" cy="1460500"/>
          </a:xfrm>
        </p:spPr>
        <p:txBody>
          <a:bodyPr/>
          <a:lstStyle>
            <a:lvl1pPr algn="ctr">
              <a:defRPr sz="4200"/>
            </a:lvl1pPr>
          </a:lstStyle>
          <a:p>
            <a:r>
              <a:rPr lang="en-US"/>
              <a:t>Click to edit Master title style</a:t>
            </a:r>
          </a:p>
        </p:txBody>
      </p:sp>
      <p:sp>
        <p:nvSpPr>
          <p:cNvPr id="149512" name="Rectangle 8"/>
          <p:cNvSpPr>
            <a:spLocks noGrp="1" noChangeArrowheads="1"/>
          </p:cNvSpPr>
          <p:nvPr>
            <p:ph type="subTitle" idx="1"/>
          </p:nvPr>
        </p:nvSpPr>
        <p:spPr>
          <a:xfrm>
            <a:off x="1576388" y="3390900"/>
            <a:ext cx="6400800" cy="1752600"/>
          </a:xfrm>
        </p:spPr>
        <p:txBody>
          <a:bodyPr/>
          <a:lstStyle>
            <a:lvl1pPr marL="0" indent="0" algn="ctr" defTabSz="884238">
              <a:buClrTx/>
              <a:buFontTx/>
              <a:buNone/>
              <a:defRPr sz="2100" b="1"/>
            </a:lvl1pPr>
          </a:lstStyle>
          <a:p>
            <a:r>
              <a:rPr lang="en-US"/>
              <a:t>Click to edit Master subtitle style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4FAB9DDF-49B8-4814-81F1-6AAA15FCB254}"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65100"/>
            <a:ext cx="2057400" cy="6067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1963" y="165100"/>
            <a:ext cx="6019800" cy="6067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A86CC952-A5FB-4DC6-A4E7-2180525EC1B1}" type="slidenum">
              <a:rPr lang="en-US"/>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fld id="{15B9F12C-4D3B-4D18-B578-71427688CA14}" type="datetimeFigureOut">
              <a:rPr lang="en-US" smtClean="0"/>
              <a:pPr>
                <a:defRPr/>
              </a:pPr>
              <a:t>8/9/2011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47A19C-AD4D-4C5B-BE74-385031955404}"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1" name="Line 6"/>
          <p:cNvSpPr>
            <a:spLocks noChangeShapeType="1"/>
          </p:cNvSpPr>
          <p:nvPr userDrawn="1"/>
        </p:nvSpPr>
        <p:spPr bwMode="auto">
          <a:xfrm>
            <a:off x="1066800" y="3276600"/>
            <a:ext cx="7162800" cy="0"/>
          </a:xfrm>
          <a:prstGeom prst="line">
            <a:avLst/>
          </a:prstGeom>
          <a:noFill/>
          <a:ln w="28575">
            <a:solidFill>
              <a:srgbClr val="C0C0C0"/>
            </a:solidFill>
            <a:miter lim="800000"/>
            <a:headEnd/>
            <a:tailEnd/>
          </a:ln>
          <a:effectLst/>
        </p:spPr>
        <p:txBody>
          <a:bodyPr wrap="none"/>
          <a:lstStyle/>
          <a:p>
            <a:pPr>
              <a:defRPr/>
            </a:pPr>
            <a:endParaRPr lang="en-US">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F7E2547-BCD2-4EE8-B4A7-FF8A5B48EC1F}" type="datetimeFigureOut">
              <a:rPr lang="en-US" smtClean="0"/>
              <a:pPr>
                <a:defRPr/>
              </a:pPr>
              <a:t>8/9/2011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369926" y="6386185"/>
            <a:ext cx="733864" cy="274320"/>
          </a:xfrm>
        </p:spPr>
        <p:txBody>
          <a:bodyPr/>
          <a:lstStyle/>
          <a:p>
            <a:pPr>
              <a:defRPr/>
            </a:pPr>
            <a:fld id="{26A18189-2875-4E74-BC34-6E57EA371B35}" type="slidenum">
              <a:rPr lang="en-US" smtClean="0"/>
              <a:pPr>
                <a:defRPr/>
              </a:pPr>
              <a:t>‹#›</a:t>
            </a:fld>
            <a:endParaRPr lang="en-US"/>
          </a:p>
        </p:txBody>
      </p:sp>
      <p:pic>
        <p:nvPicPr>
          <p:cNvPr id="9" name="Picture 8" descr="logo_for_ppt.jpg"/>
          <p:cNvPicPr>
            <a:picLocks noChangeAspect="1"/>
          </p:cNvPicPr>
          <p:nvPr userDrawn="1"/>
        </p:nvPicPr>
        <p:blipFill>
          <a:blip r:embed="rId2" cstate="print"/>
          <a:stretch>
            <a:fillRect/>
          </a:stretch>
        </p:blipFill>
        <p:spPr>
          <a:xfrm>
            <a:off x="6629400" y="104775"/>
            <a:ext cx="2466975" cy="1304925"/>
          </a:xfrm>
          <a:prstGeom prst="rect">
            <a:avLst/>
          </a:prstGeom>
        </p:spPr>
      </p:pic>
      <p:pic>
        <p:nvPicPr>
          <p:cNvPr id="8" name="Picture 7" descr="PowerPoint_master.jpg"/>
          <p:cNvPicPr>
            <a:picLocks noChangeAspect="1"/>
          </p:cNvPicPr>
          <p:nvPr userDrawn="1"/>
        </p:nvPicPr>
        <p:blipFill>
          <a:blip r:embed="rId3" cstate="print"/>
          <a:stretch>
            <a:fillRect/>
          </a:stretch>
        </p:blipFill>
        <p:spPr>
          <a:xfrm>
            <a:off x="0" y="0"/>
            <a:ext cx="9144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385D0F53-D86A-49AD-863B-3B36564003E9}" type="datetimeFigureOut">
              <a:rPr lang="en-US" smtClean="0"/>
              <a:pPr>
                <a:defRPr/>
              </a:pPr>
              <a:t>8/9/2011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09CD47-2A3B-4C3F-9950-CB1B03AB4B6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3D624C5-A7D5-44A1-BBD1-D5D7311FC0F2}" type="datetimeFigureOut">
              <a:rPr lang="en-US" smtClean="0"/>
              <a:pPr>
                <a:defRPr/>
              </a:pPr>
              <a:t>8/9/2011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66B3789-BBDE-4727-BFEB-88D0F6493466}"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B6B72D9C-6561-438A-BEB5-6772B955CA94}" type="datetimeFigureOut">
              <a:rPr lang="en-US" smtClean="0"/>
              <a:pPr>
                <a:defRPr/>
              </a:pPr>
              <a:t>8/9/2011</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56424F8-7F7C-4511-A9C6-A2EC8720EC75}"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82D5E27-42CC-4C20-8A27-40B0465F4B66}" type="datetimeFigureOut">
              <a:rPr lang="en-US" smtClean="0"/>
              <a:pPr>
                <a:defRPr/>
              </a:pPr>
              <a:t>8/9/2011</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75DE629-F61E-4FAC-B501-54AFDD24CAF2}"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D4F27A3-D775-4301-8C19-CEC63FB9209C}" type="datetimeFigureOut">
              <a:rPr lang="en-US" smtClean="0"/>
              <a:pPr>
                <a:defRPr/>
              </a:pPr>
              <a:t>8/9/2011</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51C2A1B-4239-4F0A-BEFF-3DD2FEE85278}"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059420BF-6A51-4DDC-8314-5519489B4F65}" type="datetimeFigureOut">
              <a:rPr lang="en-US" smtClean="0"/>
              <a:pPr>
                <a:defRPr/>
              </a:pPr>
              <a:t>8/9/2011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A82EFA-A616-4D4B-A3D9-B3A885963C8A}"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D6DCB293-1074-46C6-A0D5-1BE447FD8C92}" type="slidenum">
              <a:rPr lang="en-US"/>
              <a:pPr>
                <a:defRPr/>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fld id="{B5DC44E6-0B13-423F-A595-96D3D3E41F0E}" type="datetimeFigureOut">
              <a:rPr lang="en-US" smtClean="0"/>
              <a:pPr>
                <a:defRPr/>
              </a:pPr>
              <a:t>8/9/2011</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E4292B21-CA8B-4700-84FA-F3E78620E0D6}"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11297DB-EA22-4FDD-9514-90C1FE2DA55C}" type="datetimeFigureOut">
              <a:rPr lang="en-US" smtClean="0"/>
              <a:pPr>
                <a:defRPr/>
              </a:pPr>
              <a:t>8/9/2011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C3440F-FEA3-4E48-B022-55406BBF398F}"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70BE781-32A3-4F7C-AF17-C3F70CEAFFF6}" type="datetimeFigureOut">
              <a:rPr lang="en-US" smtClean="0"/>
              <a:pPr>
                <a:defRPr/>
              </a:pPr>
              <a:t>8/9/2011</a:t>
            </a:fld>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8ED249-414F-4BCD-BCE7-B88907E8FE8D}"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bwMode="ltGray">
          <a:xfrm>
            <a:off x="0" y="0"/>
            <a:ext cx="9144000" cy="952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952500"/>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smtClean="0"/>
              <a:t>Click to edit Master text styles</a:t>
            </a:r>
          </a:p>
        </p:txBody>
      </p:sp>
      <p:sp>
        <p:nvSpPr>
          <p:cNvPr id="10" name="Title 9"/>
          <p:cNvSpPr>
            <a:spLocks noGrp="1"/>
          </p:cNvSpPr>
          <p:nvPr>
            <p:ph type="title"/>
          </p:nvPr>
        </p:nvSpPr>
        <p:spPr>
          <a:xfrm>
            <a:off x="457200" y="152400"/>
            <a:ext cx="8229600" cy="800100"/>
          </a:xfrm>
        </p:spPr>
        <p:txBody>
          <a:bodyPr/>
          <a:lstStyle>
            <a:lvl1pPr>
              <a:defRPr sz="3600" baseline="0"/>
            </a:lvl1pPr>
          </a:lstStyle>
          <a:p>
            <a:r>
              <a:rPr lang="en-US" dirty="0"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385D0F53-D86A-49AD-863B-3B36564003E9}" type="datetimeFigureOut">
              <a:rPr lang="en-US"/>
              <a:pPr>
                <a:defRPr/>
              </a:pPr>
              <a:t>8/9/2011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E09CD47-2A3B-4C3F-9950-CB1B03AB4B6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46E54AB5-D390-46D5-BF85-055BB0228F8C}"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1963" y="1123950"/>
            <a:ext cx="4038600" cy="5108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123950"/>
            <a:ext cx="4038600" cy="5108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9E8A79C6-E645-4D1C-A1D5-BC53B575B5CC}"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pPr>
              <a:defRPr/>
            </a:pPr>
            <a:fld id="{8B7D90E4-8E94-4341-A356-D2D12992B69F}"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fld id="{63220068-AAFE-4FE9-BDB5-09CC6589504B}"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512E31AE-4BF0-4437-962D-8C2EB8D1BB1D}"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1A67AB1A-339C-45EB-B0B4-739C46D67597}"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DA6B74A4-01B1-4793-A4EE-902A312C2824}"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0" y="0"/>
            <a:ext cx="9144000" cy="792163"/>
          </a:xfrm>
          <a:prstGeom prst="rect">
            <a:avLst/>
          </a:prstGeom>
          <a:solidFill>
            <a:srgbClr val="96A0A9"/>
          </a:solidFill>
          <a:ln w="9525">
            <a:noFill/>
            <a:miter lim="800000"/>
            <a:headEnd/>
            <a:tailEnd/>
          </a:ln>
          <a:effectLst/>
        </p:spPr>
        <p:txBody>
          <a:bodyPr wrap="none" anchor="ctr"/>
          <a:lstStyle/>
          <a:p>
            <a:pPr>
              <a:defRPr/>
            </a:pPr>
            <a:endParaRPr lang="en-US">
              <a:cs typeface="+mn-cs"/>
            </a:endParaRPr>
          </a:p>
        </p:txBody>
      </p:sp>
      <p:graphicFrame>
        <p:nvGraphicFramePr>
          <p:cNvPr id="1026" name="Object 5"/>
          <p:cNvGraphicFramePr>
            <a:graphicFrameLocks noChangeAspect="1"/>
          </p:cNvGraphicFramePr>
          <p:nvPr/>
        </p:nvGraphicFramePr>
        <p:xfrm>
          <a:off x="7761288" y="6470650"/>
          <a:ext cx="1374775" cy="342900"/>
        </p:xfrm>
        <a:graphic>
          <a:graphicData uri="http://schemas.openxmlformats.org/presentationml/2006/ole">
            <p:oleObj spid="_x0000_s1171" name="Photo Editor Photo" r:id="rId14" imgW="3704762" imgH="923810" progId="">
              <p:embed/>
            </p:oleObj>
          </a:graphicData>
        </a:graphic>
      </p:graphicFrame>
      <p:sp>
        <p:nvSpPr>
          <p:cNvPr id="148489" name="Rectangle 9"/>
          <p:cNvSpPr>
            <a:spLocks noChangeArrowheads="1"/>
          </p:cNvSpPr>
          <p:nvPr/>
        </p:nvSpPr>
        <p:spPr bwMode="auto">
          <a:xfrm>
            <a:off x="7772400" y="0"/>
            <a:ext cx="1371600" cy="792163"/>
          </a:xfrm>
          <a:prstGeom prst="rect">
            <a:avLst/>
          </a:prstGeom>
          <a:solidFill>
            <a:srgbClr val="FD9E1E"/>
          </a:solidFill>
          <a:ln w="9525">
            <a:noFill/>
            <a:miter lim="800000"/>
            <a:headEnd/>
            <a:tailEnd/>
          </a:ln>
          <a:effectLst/>
        </p:spPr>
        <p:txBody>
          <a:bodyPr wrap="none" anchor="ctr"/>
          <a:lstStyle/>
          <a:p>
            <a:pPr>
              <a:defRPr/>
            </a:pPr>
            <a:endParaRPr lang="en-US">
              <a:cs typeface="+mn-cs"/>
            </a:endParaRPr>
          </a:p>
        </p:txBody>
      </p:sp>
      <p:sp>
        <p:nvSpPr>
          <p:cNvPr id="148491" name="Text Box 11"/>
          <p:cNvSpPr txBox="1">
            <a:spLocks noChangeArrowheads="1"/>
          </p:cNvSpPr>
          <p:nvPr/>
        </p:nvSpPr>
        <p:spPr bwMode="auto">
          <a:xfrm>
            <a:off x="4013200" y="6553200"/>
            <a:ext cx="1244600" cy="244475"/>
          </a:xfrm>
          <a:prstGeom prst="rect">
            <a:avLst/>
          </a:prstGeom>
          <a:noFill/>
          <a:ln w="9525">
            <a:noFill/>
            <a:miter lim="800000"/>
            <a:headEnd/>
            <a:tailEnd/>
          </a:ln>
          <a:effectLst/>
        </p:spPr>
        <p:txBody>
          <a:bodyPr wrap="none">
            <a:spAutoFit/>
          </a:bodyPr>
          <a:lstStyle/>
          <a:p>
            <a:pPr>
              <a:defRPr/>
            </a:pPr>
            <a:r>
              <a:rPr lang="en-US" sz="1000">
                <a:latin typeface="Tahoma" pitchFamily="34" charset="0"/>
                <a:cs typeface="+mn-cs"/>
              </a:rPr>
              <a:t>iridium confidential</a:t>
            </a:r>
          </a:p>
        </p:txBody>
      </p:sp>
      <p:sp>
        <p:nvSpPr>
          <p:cNvPr id="148492" name="Rectangle 12"/>
          <p:cNvSpPr>
            <a:spLocks noGrp="1" noChangeArrowheads="1"/>
          </p:cNvSpPr>
          <p:nvPr>
            <p:ph type="sldNum" sz="quarter" idx="4"/>
          </p:nvPr>
        </p:nvSpPr>
        <p:spPr bwMode="auto">
          <a:xfrm>
            <a:off x="8220075" y="2032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1" sz="1800">
                <a:solidFill>
                  <a:schemeClr val="bg1"/>
                </a:solidFill>
                <a:latin typeface="+mn-lt"/>
                <a:cs typeface="+mn-cs"/>
              </a:defRPr>
            </a:lvl1pPr>
          </a:lstStyle>
          <a:p>
            <a:pPr>
              <a:defRPr/>
            </a:pPr>
            <a:fld id="{0058C41E-82AD-48CE-A497-0BD5FF92BF05}" type="slidenum">
              <a:rPr lang="en-US"/>
              <a:pPr>
                <a:defRPr/>
              </a:pPr>
              <a:t>‹#›</a:t>
            </a:fld>
            <a:endParaRPr lang="en-US"/>
          </a:p>
        </p:txBody>
      </p:sp>
      <p:sp>
        <p:nvSpPr>
          <p:cNvPr id="1032" name="Rectangle 13"/>
          <p:cNvSpPr>
            <a:spLocks noGrp="1" noChangeArrowheads="1"/>
          </p:cNvSpPr>
          <p:nvPr>
            <p:ph type="title"/>
          </p:nvPr>
        </p:nvSpPr>
        <p:spPr bwMode="auto">
          <a:xfrm>
            <a:off x="501650" y="165100"/>
            <a:ext cx="7258050" cy="542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3" name="Rectangle 15"/>
          <p:cNvSpPr>
            <a:spLocks noGrp="1" noChangeArrowheads="1"/>
          </p:cNvSpPr>
          <p:nvPr>
            <p:ph type="body" idx="1"/>
          </p:nvPr>
        </p:nvSpPr>
        <p:spPr bwMode="auto">
          <a:xfrm>
            <a:off x="461963" y="1123950"/>
            <a:ext cx="8229600" cy="5108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2"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hf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rgbClr val="FF99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Char char="•"/>
        <a:defRPr sz="2000">
          <a:solidFill>
            <a:schemeClr val="tx1"/>
          </a:solidFill>
          <a:latin typeface="+mn-lt"/>
        </a:defRPr>
      </a:lvl3pPr>
      <a:lvl4pPr marL="1600200" indent="-228600" algn="l" rtl="0" eaLnBrk="0" fontAlgn="base" hangingPunct="0">
        <a:spcBef>
          <a:spcPct val="20000"/>
        </a:spcBef>
        <a:spcAft>
          <a:spcPct val="0"/>
        </a:spcAft>
        <a:buClr>
          <a:schemeClr val="bg2"/>
        </a:buClr>
        <a:buChar char="–"/>
        <a:defRPr>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8/9/2011</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0058C41E-82AD-48CE-A497-0BD5FF92BF0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44" r:id="rId12"/>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redboat.jpg"/>
          <p:cNvPicPr>
            <a:picLocks noChangeAspect="1"/>
          </p:cNvPicPr>
          <p:nvPr/>
        </p:nvPicPr>
        <p:blipFill>
          <a:blip r:embed="rId3" cstate="print"/>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pPr>
              <a:defRPr/>
            </a:pPr>
            <a:fld id="{6F259D40-79B4-4C64-A589-CE122EB6A164}" type="slidenum">
              <a:rPr lang="en-US"/>
              <a:pPr>
                <a:defRPr/>
              </a:pPr>
              <a:t>1</a:t>
            </a:fld>
            <a:endParaRPr lang="en-US" dirty="0"/>
          </a:p>
        </p:txBody>
      </p:sp>
      <p:sp>
        <p:nvSpPr>
          <p:cNvPr id="819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1" name="Picture 10" descr="logo.png"/>
          <p:cNvPicPr>
            <a:picLocks noChangeAspect="1"/>
          </p:cNvPicPr>
          <p:nvPr/>
        </p:nvPicPr>
        <p:blipFill>
          <a:blip r:embed="rId4" cstate="print"/>
          <a:stretch>
            <a:fillRect/>
          </a:stretch>
        </p:blipFill>
        <p:spPr>
          <a:xfrm>
            <a:off x="193830" y="202981"/>
            <a:ext cx="4608600" cy="1082268"/>
          </a:xfrm>
          <a:prstGeom prst="rect">
            <a:avLst/>
          </a:prstGeom>
        </p:spPr>
      </p:pic>
      <p:sp>
        <p:nvSpPr>
          <p:cNvPr id="9" name="Text Box 4"/>
          <p:cNvSpPr txBox="1">
            <a:spLocks noChangeArrowheads="1"/>
          </p:cNvSpPr>
          <p:nvPr/>
        </p:nvSpPr>
        <p:spPr bwMode="auto">
          <a:xfrm>
            <a:off x="1866595" y="6501400"/>
            <a:ext cx="5508970" cy="261610"/>
          </a:xfrm>
          <a:prstGeom prst="rect">
            <a:avLst/>
          </a:prstGeom>
          <a:noFill/>
          <a:ln w="9525">
            <a:noFill/>
            <a:miter lim="800000"/>
            <a:headEnd/>
            <a:tailEnd/>
          </a:ln>
          <a:effectLst/>
        </p:spPr>
        <p:txBody>
          <a:bodyPr wrap="square">
            <a:spAutoFit/>
          </a:bodyPr>
          <a:lstStyle/>
          <a:p>
            <a:pPr algn="ctr">
              <a:spcBef>
                <a:spcPct val="50000"/>
              </a:spcBef>
            </a:pPr>
            <a:r>
              <a:rPr lang="en-US" sz="1100" dirty="0">
                <a:solidFill>
                  <a:schemeClr val="bg1"/>
                </a:solidFill>
                <a:latin typeface="Calibri" pitchFamily="34" charset="0"/>
                <a:cs typeface="Calibri" pitchFamily="34" charset="0"/>
              </a:rPr>
              <a:t>© </a:t>
            </a:r>
            <a:r>
              <a:rPr lang="en-US" sz="1100" dirty="0" smtClean="0">
                <a:solidFill>
                  <a:schemeClr val="bg1"/>
                </a:solidFill>
                <a:latin typeface="Calibri" pitchFamily="34" charset="0"/>
                <a:cs typeface="Calibri" pitchFamily="34" charset="0"/>
              </a:rPr>
              <a:t>2011 </a:t>
            </a:r>
            <a:r>
              <a:rPr lang="en-US" sz="1100" dirty="0">
                <a:solidFill>
                  <a:schemeClr val="bg1"/>
                </a:solidFill>
                <a:latin typeface="Calibri" pitchFamily="34" charset="0"/>
                <a:cs typeface="Calibri" pitchFamily="34" charset="0"/>
              </a:rPr>
              <a:t>Absolute Software Inc, All Rights Reserved.  All Trademarks </a:t>
            </a:r>
            <a:r>
              <a:rPr lang="en-US" sz="1100" dirty="0" smtClean="0">
                <a:solidFill>
                  <a:schemeClr val="bg1"/>
                </a:solidFill>
                <a:latin typeface="Calibri" pitchFamily="34" charset="0"/>
                <a:cs typeface="Calibri" pitchFamily="34" charset="0"/>
              </a:rPr>
              <a:t>Acknowledged.</a:t>
            </a:r>
            <a:endParaRPr lang="en-US" sz="1100" dirty="0">
              <a:solidFill>
                <a:schemeClr val="bg1"/>
              </a:solidFill>
              <a:latin typeface="Calibri" pitchFamily="34" charset="0"/>
              <a:cs typeface="Calibri" pitchFamily="34" charset="0"/>
            </a:endParaRPr>
          </a:p>
        </p:txBody>
      </p:sp>
      <p:sp>
        <p:nvSpPr>
          <p:cNvPr id="16" name="Rectangle 5"/>
          <p:cNvSpPr>
            <a:spLocks noChangeArrowheads="1"/>
          </p:cNvSpPr>
          <p:nvPr/>
        </p:nvSpPr>
        <p:spPr bwMode="auto">
          <a:xfrm>
            <a:off x="654690" y="5387655"/>
            <a:ext cx="792385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5400" b="1" dirty="0" smtClean="0">
                <a:latin typeface="Calibri" pitchFamily="34" charset="0"/>
                <a:ea typeface="Arial Unicode MS" pitchFamily="34" charset="-128"/>
                <a:cs typeface="Calibri" pitchFamily="34" charset="0"/>
              </a:rPr>
              <a:t>Fisheries Solutions</a:t>
            </a:r>
            <a:endParaRPr kumimoji="0" lang="en-US" sz="5400" b="0" i="0" u="none" strike="noStrike" cap="none" normalizeH="0" baseline="0" dirty="0" smtClean="0">
              <a:ln>
                <a:noFill/>
              </a:ln>
              <a:effectLst/>
              <a:latin typeface="Calibri" pitchFamily="34" charset="0"/>
              <a:cs typeface="Calibri" pitchFamily="34" charset="0"/>
            </a:endParaRPr>
          </a:p>
        </p:txBody>
      </p:sp>
      <p:sp>
        <p:nvSpPr>
          <p:cNvPr id="12" name="Rectangle 5"/>
          <p:cNvSpPr>
            <a:spLocks noChangeArrowheads="1"/>
          </p:cNvSpPr>
          <p:nvPr/>
        </p:nvSpPr>
        <p:spPr bwMode="auto">
          <a:xfrm>
            <a:off x="616590" y="5349250"/>
            <a:ext cx="792385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5400" b="1" dirty="0" smtClean="0">
                <a:solidFill>
                  <a:schemeClr val="bg1"/>
                </a:solidFill>
                <a:latin typeface="Calibri" pitchFamily="34" charset="0"/>
                <a:ea typeface="Arial Unicode MS" pitchFamily="34" charset="-128"/>
                <a:cs typeface="Calibri" pitchFamily="34" charset="0"/>
              </a:rPr>
              <a:t>Fisheries Solutions</a:t>
            </a:r>
            <a:endParaRPr kumimoji="0" lang="en-US" sz="5400" b="0" i="0" u="none" strike="noStrike" cap="none" normalizeH="0" baseline="0" dirty="0" smtClean="0">
              <a:ln>
                <a:noFill/>
              </a:ln>
              <a:solidFill>
                <a:schemeClr val="bg1"/>
              </a:solidFill>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10</a:t>
            </a:fld>
            <a:endParaRPr lang="en-US" dirty="0"/>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8" name="Title 1"/>
          <p:cNvSpPr txBox="1">
            <a:spLocks/>
          </p:cNvSpPr>
          <p:nvPr/>
        </p:nvSpPr>
        <p:spPr>
          <a:xfrm>
            <a:off x="4418380" y="1141833"/>
            <a:ext cx="4724400" cy="914400"/>
          </a:xfrm>
          <a:prstGeom prst="rect">
            <a:avLst/>
          </a:prstGeom>
        </p:spPr>
        <p:txBody>
          <a:bodyPr>
            <a:noAutofit/>
          </a:bodyPr>
          <a:lstStyle/>
          <a:p>
            <a:pPr fontAlgn="auto">
              <a:spcAft>
                <a:spcPts val="0"/>
              </a:spcAft>
              <a:defRPr/>
            </a:pPr>
            <a:r>
              <a:rPr kumimoji="0" lang="en-US" sz="28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Vessel </a:t>
            </a:r>
            <a:r>
              <a:rPr lang="en-US" sz="2800" b="1" noProof="0" dirty="0" smtClean="0">
                <a:solidFill>
                  <a:srgbClr val="005BA1"/>
                </a:solidFill>
                <a:latin typeface="Calibri" pitchFamily="34" charset="0"/>
                <a:ea typeface="+mj-ea"/>
                <a:cs typeface="Calibri" pitchFamily="34" charset="0"/>
              </a:rPr>
              <a:t>Monitoring </a:t>
            </a:r>
            <a:r>
              <a:rPr kumimoji="0" lang="en-US" sz="2800" b="1" i="0" u="none" strike="noStrike" kern="1200" cap="none" spc="0" normalizeH="0" noProof="0" dirty="0" smtClean="0">
                <a:ln>
                  <a:noFill/>
                </a:ln>
                <a:solidFill>
                  <a:srgbClr val="005BA1"/>
                </a:solidFill>
                <a:effectLst/>
                <a:uLnTx/>
                <a:uFillTx/>
                <a:latin typeface="Calibri" pitchFamily="34" charset="0"/>
                <a:ea typeface="+mj-ea"/>
                <a:cs typeface="Calibri" pitchFamily="34" charset="0"/>
              </a:rPr>
              <a:t>Systems</a:t>
            </a:r>
            <a:r>
              <a:rPr kumimoji="0" lang="en-US" sz="2700" b="1" i="0" u="none" strike="noStrike" kern="1200" cap="none" spc="0" normalizeH="0" noProof="0" dirty="0" smtClean="0">
                <a:ln>
                  <a:noFill/>
                </a:ln>
                <a:solidFill>
                  <a:srgbClr val="005BA1"/>
                </a:solidFill>
                <a:effectLst/>
                <a:uLnTx/>
                <a:uFillTx/>
                <a:latin typeface="Calibri" pitchFamily="34" charset="0"/>
                <a:ea typeface="+mj-ea"/>
                <a:cs typeface="Calibri" pitchFamily="34" charset="0"/>
              </a:rPr>
              <a:t/>
            </a:r>
            <a:br>
              <a:rPr kumimoji="0" lang="en-US" sz="2700" b="1" i="0" u="none" strike="noStrike" kern="1200" cap="none" spc="0" normalizeH="0" noProof="0" dirty="0" smtClean="0">
                <a:ln>
                  <a:noFill/>
                </a:ln>
                <a:solidFill>
                  <a:srgbClr val="005BA1"/>
                </a:solidFill>
                <a:effectLst/>
                <a:uLnTx/>
                <a:uFillTx/>
                <a:latin typeface="Calibri" pitchFamily="34" charset="0"/>
                <a:ea typeface="+mj-ea"/>
                <a:cs typeface="Calibri" pitchFamily="34" charset="0"/>
              </a:rPr>
            </a:br>
            <a:r>
              <a:rPr lang="en-US" sz="1600" dirty="0" smtClean="0">
                <a:solidFill>
                  <a:srgbClr val="005BA1"/>
                </a:solidFill>
                <a:latin typeface="Calibri" pitchFamily="34" charset="0"/>
                <a:cs typeface="Calibri" pitchFamily="34" charset="0"/>
              </a:rPr>
              <a:t>Absolute supports the widest range of Vessel Monitoring System (VMS) shipboard equipment</a:t>
            </a:r>
            <a:endParaRPr kumimoji="0" lang="en-US" sz="2700" i="0" u="none" strike="noStrike" kern="1200" cap="none" spc="0" normalizeH="0" noProof="0" dirty="0" smtClean="0">
              <a:ln>
                <a:noFill/>
              </a:ln>
              <a:solidFill>
                <a:srgbClr val="005BA1"/>
              </a:solidFill>
              <a:effectLst/>
              <a:uLnTx/>
              <a:uFillTx/>
              <a:latin typeface="Calibri" pitchFamily="34" charset="0"/>
              <a:ea typeface="+mj-ea"/>
              <a:cs typeface="Calibri" pitchFamily="34" charset="0"/>
            </a:endParaRPr>
          </a:p>
        </p:txBody>
      </p:sp>
      <p:cxnSp>
        <p:nvCxnSpPr>
          <p:cNvPr id="23" name="Straight Connector 22"/>
          <p:cNvCxnSpPr/>
          <p:nvPr/>
        </p:nvCxnSpPr>
        <p:spPr>
          <a:xfrm rot="16200000" flipH="1">
            <a:off x="1067971" y="3630199"/>
            <a:ext cx="6166502" cy="3354"/>
          </a:xfrm>
          <a:prstGeom prst="line">
            <a:avLst/>
          </a:prstGeom>
          <a:ln w="19050">
            <a:solidFill>
              <a:schemeClr val="tx1">
                <a:lumMod val="75000"/>
                <a:lumOff val="25000"/>
              </a:schemeClr>
            </a:solidFill>
          </a:ln>
          <a:effectLst>
            <a:outerShdw blurRad="50800" dist="50800" dir="2700000" algn="tl" rotWithShape="0">
              <a:prstClr val="black">
                <a:alpha val="51000"/>
              </a:prstClr>
            </a:outerShdw>
          </a:effectLst>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627344" y="2347758"/>
            <a:ext cx="4516656" cy="3385542"/>
          </a:xfrm>
          <a:prstGeom prst="rect">
            <a:avLst/>
          </a:prstGeom>
          <a:noFill/>
        </p:spPr>
        <p:txBody>
          <a:bodyPr wrap="square" rtlCol="0">
            <a:spAutoFit/>
          </a:bodyPr>
          <a:lstStyle/>
          <a:p>
            <a:pPr lvl="0"/>
            <a:r>
              <a:rPr lang="en-US" sz="1800" b="1" dirty="0" smtClean="0">
                <a:solidFill>
                  <a:schemeClr val="tx1">
                    <a:lumMod val="75000"/>
                    <a:lumOff val="25000"/>
                  </a:schemeClr>
                </a:solidFill>
                <a:latin typeface="Calibri" pitchFamily="34" charset="0"/>
                <a:cs typeface="Calibri" pitchFamily="34" charset="0"/>
              </a:rPr>
              <a:t>Hardware Comparison Chart</a:t>
            </a:r>
          </a:p>
          <a:p>
            <a:pPr lvl="0"/>
            <a:endParaRPr lang="en-US" sz="1800" b="1" dirty="0" smtClean="0">
              <a:solidFill>
                <a:schemeClr val="tx1">
                  <a:lumMod val="75000"/>
                  <a:lumOff val="25000"/>
                </a:schemeClr>
              </a:solidFill>
              <a:latin typeface="Calibri" pitchFamily="34" charset="0"/>
              <a:cs typeface="Calibri" pitchFamily="34" charset="0"/>
            </a:endParaRPr>
          </a:p>
          <a:p>
            <a:pPr fontAlgn="auto">
              <a:spcAft>
                <a:spcPts val="0"/>
              </a:spcAft>
            </a:pPr>
            <a:r>
              <a:rPr lang="en-US" sz="1800" b="1" dirty="0" smtClean="0">
                <a:solidFill>
                  <a:schemeClr val="tx1">
                    <a:lumMod val="75000"/>
                    <a:lumOff val="25000"/>
                  </a:schemeClr>
                </a:solidFill>
                <a:latin typeface="Calibri" pitchFamily="34" charset="0"/>
                <a:cs typeface="Calibri" pitchFamily="34" charset="0"/>
              </a:rPr>
              <a:t>Type Approval Process</a:t>
            </a:r>
          </a:p>
          <a:p>
            <a:pPr fontAlgn="auto">
              <a:spcAft>
                <a:spcPts val="0"/>
              </a:spcAft>
            </a:pPr>
            <a:endParaRPr lang="en-US" sz="1800" b="1" dirty="0">
              <a:solidFill>
                <a:schemeClr val="tx1">
                  <a:lumMod val="75000"/>
                  <a:lumOff val="25000"/>
                </a:schemeClr>
              </a:solidFill>
              <a:latin typeface="Calibri" pitchFamily="34" charset="0"/>
              <a:cs typeface="Calibri" pitchFamily="34" charset="0"/>
            </a:endParaRPr>
          </a:p>
          <a:p>
            <a:pPr lvl="0" fontAlgn="auto">
              <a:spcAft>
                <a:spcPts val="0"/>
              </a:spcAft>
            </a:pPr>
            <a:r>
              <a:rPr lang="en-US" sz="1800" b="1" dirty="0">
                <a:solidFill>
                  <a:schemeClr val="tx1">
                    <a:lumMod val="75000"/>
                    <a:lumOff val="25000"/>
                  </a:schemeClr>
                </a:solidFill>
                <a:latin typeface="Calibri" pitchFamily="34" charset="0"/>
                <a:cs typeface="Calibri" pitchFamily="34" charset="0"/>
              </a:rPr>
              <a:t>Satellite Service Providers</a:t>
            </a:r>
          </a:p>
          <a:p>
            <a:endParaRPr lang="en-US" sz="1800" b="1" dirty="0" smtClean="0">
              <a:solidFill>
                <a:schemeClr val="tx1">
                  <a:lumMod val="75000"/>
                  <a:lumOff val="25000"/>
                </a:schemeClr>
              </a:solidFill>
              <a:latin typeface="Calibri" pitchFamily="34" charset="0"/>
              <a:cs typeface="Calibri" pitchFamily="34" charset="0"/>
            </a:endParaRPr>
          </a:p>
          <a:p>
            <a:pPr fontAlgn="auto">
              <a:spcAft>
                <a:spcPts val="0"/>
              </a:spcAft>
            </a:pPr>
            <a:r>
              <a:rPr lang="en-US" sz="1800" b="1" dirty="0" smtClean="0">
                <a:solidFill>
                  <a:schemeClr val="tx1">
                    <a:lumMod val="75000"/>
                    <a:lumOff val="25000"/>
                  </a:schemeClr>
                </a:solidFill>
                <a:latin typeface="Calibri" pitchFamily="34" charset="0"/>
                <a:cs typeface="Calibri" pitchFamily="34" charset="0"/>
              </a:rPr>
              <a:t>Global Coverage</a:t>
            </a:r>
          </a:p>
          <a:p>
            <a:pPr lvl="0" fontAlgn="auto">
              <a:spcAft>
                <a:spcPts val="0"/>
              </a:spcAft>
              <a:defRPr/>
            </a:pPr>
            <a:endParaRPr lang="en-US" sz="1800" b="1" dirty="0" smtClean="0">
              <a:solidFill>
                <a:schemeClr val="tx1">
                  <a:lumMod val="75000"/>
                  <a:lumOff val="25000"/>
                </a:schemeClr>
              </a:solidFill>
              <a:latin typeface="Calibri" pitchFamily="34" charset="0"/>
              <a:cs typeface="Calibri" pitchFamily="34" charset="0"/>
            </a:endParaRPr>
          </a:p>
          <a:p>
            <a:pPr fontAlgn="auto">
              <a:spcAft>
                <a:spcPts val="0"/>
              </a:spcAft>
              <a:defRPr/>
            </a:pPr>
            <a:r>
              <a:rPr lang="en-US" sz="1800" b="1" dirty="0" smtClean="0">
                <a:solidFill>
                  <a:schemeClr val="tx1">
                    <a:lumMod val="75000"/>
                    <a:lumOff val="25000"/>
                  </a:schemeClr>
                </a:solidFill>
                <a:latin typeface="Calibri" pitchFamily="34" charset="0"/>
                <a:cs typeface="Calibri" pitchFamily="34" charset="0"/>
              </a:rPr>
              <a:t>Fishing Gear &amp; Engine Sensors</a:t>
            </a:r>
          </a:p>
          <a:p>
            <a:pPr lvl="0" fontAlgn="auto">
              <a:spcAft>
                <a:spcPts val="0"/>
              </a:spcAft>
              <a:defRPr/>
            </a:pPr>
            <a:endParaRPr lang="en-US" sz="1800" b="1" dirty="0" smtClean="0">
              <a:solidFill>
                <a:schemeClr val="tx1">
                  <a:lumMod val="75000"/>
                  <a:lumOff val="25000"/>
                </a:schemeClr>
              </a:solidFill>
              <a:latin typeface="Calibri" pitchFamily="34" charset="0"/>
              <a:cs typeface="Calibri" pitchFamily="34" charset="0"/>
            </a:endParaRPr>
          </a:p>
          <a:p>
            <a:pPr fontAlgn="auto">
              <a:spcAft>
                <a:spcPts val="0"/>
              </a:spcAft>
              <a:defRPr/>
            </a:pPr>
            <a:r>
              <a:rPr lang="en-US" sz="1800" b="1" dirty="0">
                <a:solidFill>
                  <a:schemeClr val="tx1">
                    <a:lumMod val="75000"/>
                    <a:lumOff val="25000"/>
                  </a:schemeClr>
                </a:solidFill>
                <a:latin typeface="Calibri" pitchFamily="34" charset="0"/>
                <a:cs typeface="Calibri" pitchFamily="34" charset="0"/>
              </a:rPr>
              <a:t>Illegal, </a:t>
            </a:r>
            <a:r>
              <a:rPr lang="en-US" sz="1800" b="1" dirty="0" smtClean="0">
                <a:solidFill>
                  <a:schemeClr val="tx1">
                    <a:lumMod val="75000"/>
                    <a:lumOff val="25000"/>
                  </a:schemeClr>
                </a:solidFill>
                <a:latin typeface="Calibri" pitchFamily="34" charset="0"/>
                <a:cs typeface="Calibri" pitchFamily="34" charset="0"/>
              </a:rPr>
              <a:t>Unregulated, Unreported </a:t>
            </a:r>
            <a:r>
              <a:rPr lang="en-US" sz="1800" b="1" dirty="0">
                <a:solidFill>
                  <a:schemeClr val="tx1">
                    <a:lumMod val="75000"/>
                    <a:lumOff val="25000"/>
                  </a:schemeClr>
                </a:solidFill>
                <a:latin typeface="Calibri" pitchFamily="34" charset="0"/>
                <a:cs typeface="Calibri" pitchFamily="34" charset="0"/>
              </a:rPr>
              <a:t>Fishing</a:t>
            </a:r>
          </a:p>
          <a:p>
            <a:pPr fontAlgn="auto">
              <a:spcAft>
                <a:spcPts val="0"/>
              </a:spcAft>
              <a:defRPr/>
            </a:pPr>
            <a:r>
              <a:rPr lang="en-US" sz="1600" dirty="0" smtClean="0">
                <a:solidFill>
                  <a:schemeClr val="tx1">
                    <a:lumMod val="75000"/>
                    <a:lumOff val="25000"/>
                  </a:schemeClr>
                </a:solidFill>
                <a:latin typeface="Calibri" pitchFamily="34" charset="0"/>
                <a:cs typeface="Calibri" pitchFamily="34" charset="0"/>
              </a:rPr>
              <a:t>(the use of Satellite Radar</a:t>
            </a:r>
            <a:r>
              <a:rPr lang="en-US" sz="1600" dirty="0">
                <a:solidFill>
                  <a:schemeClr val="tx1">
                    <a:lumMod val="75000"/>
                    <a:lumOff val="25000"/>
                  </a:schemeClr>
                </a:solidFill>
                <a:latin typeface="Calibri" pitchFamily="34" charset="0"/>
                <a:cs typeface="Calibri" pitchFamily="34" charset="0"/>
              </a:rPr>
              <a:t> </a:t>
            </a:r>
            <a:r>
              <a:rPr lang="en-US" sz="1600" dirty="0" smtClean="0">
                <a:solidFill>
                  <a:schemeClr val="tx1">
                    <a:lumMod val="75000"/>
                    <a:lumOff val="25000"/>
                  </a:schemeClr>
                </a:solidFill>
                <a:latin typeface="Calibri" pitchFamily="34" charset="0"/>
                <a:cs typeface="Calibri" pitchFamily="34" charset="0"/>
              </a:rPr>
              <a:t>&amp; Meteorological Data)</a:t>
            </a:r>
            <a:endParaRPr lang="en-US" sz="2000" dirty="0">
              <a:solidFill>
                <a:schemeClr val="tx1">
                  <a:lumMod val="75000"/>
                  <a:lumOff val="25000"/>
                </a:schemeClr>
              </a:solidFill>
              <a:latin typeface="Calibri" pitchFamily="34" charset="0"/>
              <a:cs typeface="Calibri" pitchFamily="34" charset="0"/>
            </a:endParaRPr>
          </a:p>
        </p:txBody>
      </p:sp>
      <p:pic>
        <p:nvPicPr>
          <p:cNvPr id="82947" name="Picture 3"/>
          <p:cNvPicPr>
            <a:picLocks noChangeAspect="1" noChangeArrowheads="1"/>
          </p:cNvPicPr>
          <p:nvPr/>
        </p:nvPicPr>
        <p:blipFill>
          <a:blip r:embed="rId3" cstate="print"/>
          <a:srcRect/>
          <a:stretch>
            <a:fillRect/>
          </a:stretch>
        </p:blipFill>
        <p:spPr bwMode="auto">
          <a:xfrm>
            <a:off x="0" y="540580"/>
            <a:ext cx="4191000" cy="6191250"/>
          </a:xfrm>
          <a:prstGeom prst="rect">
            <a:avLst/>
          </a:prstGeom>
          <a:noFill/>
          <a:ln w="9525">
            <a:noFill/>
            <a:miter lim="800000"/>
            <a:headEnd/>
            <a:tailEnd/>
          </a:ln>
        </p:spPr>
      </p:pic>
      <p:sp>
        <p:nvSpPr>
          <p:cNvPr id="16" name="Right Triangle 15"/>
          <p:cNvSpPr/>
          <p:nvPr/>
        </p:nvSpPr>
        <p:spPr>
          <a:xfrm rot="13405601">
            <a:off x="4481337" y="247215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p:cNvSpPr/>
          <p:nvPr/>
        </p:nvSpPr>
        <p:spPr>
          <a:xfrm rot="13405601">
            <a:off x="4481337" y="3009826"/>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13405601">
            <a:off x="4481338" y="357171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p:cNvSpPr/>
          <p:nvPr/>
        </p:nvSpPr>
        <p:spPr>
          <a:xfrm rot="13405601">
            <a:off x="4481338" y="411869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Triangle 26"/>
          <p:cNvSpPr/>
          <p:nvPr/>
        </p:nvSpPr>
        <p:spPr>
          <a:xfrm rot="13405601">
            <a:off x="4481338" y="4656361"/>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p:cNvSpPr/>
          <p:nvPr/>
        </p:nvSpPr>
        <p:spPr>
          <a:xfrm rot="13405601">
            <a:off x="4481339" y="521824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a:xfrm>
            <a:off x="8369926" y="6386185"/>
            <a:ext cx="733864" cy="274320"/>
          </a:xfrm>
        </p:spPr>
        <p:txBody>
          <a:bodyPr/>
          <a:lstStyle/>
          <a:p>
            <a:pPr>
              <a:defRPr/>
            </a:pPr>
            <a:fld id="{26A18189-2875-4E74-BC34-6E57EA371B35}" type="slidenum">
              <a:rPr lang="en-US" smtClean="0"/>
              <a:pPr>
                <a:defRPr/>
              </a:pPr>
              <a:t>11</a:t>
            </a:fld>
            <a:endParaRPr lang="en-US" dirty="0"/>
          </a:p>
        </p:txBody>
      </p:sp>
      <p:sp>
        <p:nvSpPr>
          <p:cNvPr id="15" name="Title 1"/>
          <p:cNvSpPr txBox="1">
            <a:spLocks/>
          </p:cNvSpPr>
          <p:nvPr/>
        </p:nvSpPr>
        <p:spPr>
          <a:xfrm>
            <a:off x="533400" y="740650"/>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Comparison</a:t>
            </a:r>
            <a:r>
              <a:rPr kumimoji="0" lang="en-US" sz="3200" b="1" i="0" u="none" strike="noStrike" kern="1200" cap="none" spc="0" normalizeH="0" noProof="0" dirty="0" smtClean="0">
                <a:ln>
                  <a:noFill/>
                </a:ln>
                <a:solidFill>
                  <a:srgbClr val="005BA1"/>
                </a:solidFill>
                <a:effectLst/>
                <a:uLnTx/>
                <a:uFillTx/>
                <a:latin typeface="Calibri" pitchFamily="34" charset="0"/>
                <a:ea typeface="+mj-ea"/>
                <a:cs typeface="Calibri" pitchFamily="34" charset="0"/>
              </a:rPr>
              <a:t> of </a:t>
            </a: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Vessel Monitoring Hardware</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graphicFrame>
        <p:nvGraphicFramePr>
          <p:cNvPr id="16" name="Group 4"/>
          <p:cNvGraphicFramePr>
            <a:graphicFrameLocks noGrp="1"/>
          </p:cNvGraphicFramePr>
          <p:nvPr>
            <p:extLst>
              <p:ext uri="{D42A27DB-BD31-4B8C-83A1-F6EECF244321}">
                <p14:modId xmlns="" xmlns:p14="http://schemas.microsoft.com/office/powerpoint/2010/main" val="2173562565"/>
              </p:ext>
            </p:extLst>
          </p:nvPr>
        </p:nvGraphicFramePr>
        <p:xfrm>
          <a:off x="184305" y="2155268"/>
          <a:ext cx="8794747" cy="4322923"/>
        </p:xfrm>
        <a:graphic>
          <a:graphicData uri="http://schemas.openxmlformats.org/drawingml/2006/table">
            <a:tbl>
              <a:tblPr>
                <a:solidFill>
                  <a:srgbClr val="F7FCFF"/>
                </a:solidFill>
                <a:tableStyleId>{3C2FFA5D-87B4-456A-9821-1D502468CF0F}</a:tableStyleId>
              </a:tblPr>
              <a:tblGrid>
                <a:gridCol w="2438545"/>
                <a:gridCol w="1253589"/>
                <a:gridCol w="1203055"/>
                <a:gridCol w="1327509"/>
                <a:gridCol w="1161570"/>
                <a:gridCol w="1410479"/>
              </a:tblGrid>
              <a:tr h="997632">
                <a:tc>
                  <a:txBody>
                    <a:bodyPr/>
                    <a:lstStyle/>
                    <a:p>
                      <a:r>
                        <a:rPr kumimoji="0" lang="en-US" sz="1600" b="1" kern="1200" dirty="0" smtClean="0">
                          <a:solidFill>
                            <a:schemeClr val="accent1">
                              <a:lumMod val="50000"/>
                            </a:schemeClr>
                          </a:solidFill>
                          <a:latin typeface="+mn-lt"/>
                          <a:ea typeface="+mn-ea"/>
                          <a:cs typeface="+mn-cs"/>
                        </a:rPr>
                        <a:t> </a:t>
                      </a:r>
                    </a:p>
                    <a:p>
                      <a:endParaRPr kumimoji="0" lang="en-US" sz="1600" b="1" kern="1200" dirty="0" smtClean="0">
                        <a:solidFill>
                          <a:schemeClr val="accent1">
                            <a:lumMod val="50000"/>
                          </a:schemeClr>
                        </a:solidFill>
                        <a:latin typeface="+mn-lt"/>
                        <a:ea typeface="+mn-ea"/>
                        <a:cs typeface="+mn-cs"/>
                      </a:endParaRPr>
                    </a:p>
                    <a:p>
                      <a:r>
                        <a:rPr kumimoji="0" lang="en-US" sz="1600" b="1" kern="1200" dirty="0" smtClean="0">
                          <a:solidFill>
                            <a:schemeClr val="accent1">
                              <a:lumMod val="50000"/>
                            </a:schemeClr>
                          </a:solidFill>
                          <a:latin typeface="+mn-lt"/>
                          <a:ea typeface="+mn-ea"/>
                          <a:cs typeface="+mn-cs"/>
                        </a:rPr>
                        <a:t>  </a:t>
                      </a:r>
                      <a:endParaRPr lang="en-US" sz="1600" b="1" dirty="0">
                        <a:solidFill>
                          <a:schemeClr val="accent1">
                            <a:lumMod val="50000"/>
                          </a:schemeClr>
                        </a:solidFill>
                        <a:latin typeface="+mj-lt"/>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1600" b="1" dirty="0" smtClean="0">
                        <a:solidFill>
                          <a:schemeClr val="accent1">
                            <a:lumMod val="50000"/>
                          </a:schemeClr>
                        </a:solidFill>
                        <a:latin typeface="+mj-lt"/>
                      </a:endParaRPr>
                    </a:p>
                    <a:p>
                      <a:pPr algn="ctr"/>
                      <a:r>
                        <a:rPr lang="en-US" sz="1600" b="1" dirty="0" smtClean="0">
                          <a:solidFill>
                            <a:schemeClr val="accent1">
                              <a:lumMod val="50000"/>
                            </a:schemeClr>
                          </a:solidFill>
                          <a:latin typeface="+mj-lt"/>
                        </a:rPr>
                        <a:t>Globalstar</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0" lang="en-US" sz="1600" b="1" kern="1200" dirty="0" smtClean="0">
                        <a:solidFill>
                          <a:schemeClr val="accent1">
                            <a:lumMod val="50000"/>
                          </a:schemeClr>
                        </a:solidFill>
                        <a:latin typeface="+mn-lt"/>
                        <a:ea typeface="+mn-ea"/>
                        <a:cs typeface="+mn-cs"/>
                      </a:endParaRPr>
                    </a:p>
                    <a:p>
                      <a:pPr algn="ctr"/>
                      <a:r>
                        <a:rPr kumimoji="0" lang="en-US" sz="1600" b="1" kern="1200" dirty="0" smtClean="0">
                          <a:solidFill>
                            <a:schemeClr val="accent1">
                              <a:lumMod val="50000"/>
                            </a:schemeClr>
                          </a:solidFill>
                          <a:latin typeface="+mn-lt"/>
                          <a:ea typeface="+mn-ea"/>
                          <a:cs typeface="+mn-cs"/>
                        </a:rPr>
                        <a:t>Isat</a:t>
                      </a:r>
                      <a:r>
                        <a:rPr kumimoji="0" lang="en-US" sz="1600" b="1" kern="1200" baseline="0" dirty="0" smtClean="0">
                          <a:solidFill>
                            <a:schemeClr val="accent1">
                              <a:lumMod val="50000"/>
                            </a:schemeClr>
                          </a:solidFill>
                          <a:latin typeface="+mn-lt"/>
                          <a:ea typeface="+mn-ea"/>
                          <a:cs typeface="+mn-cs"/>
                        </a:rPr>
                        <a:t>M2M</a:t>
                      </a:r>
                      <a:endParaRPr kumimoji="0" lang="en-US" sz="1600" b="1" kern="1200" dirty="0" smtClean="0">
                        <a:solidFill>
                          <a:schemeClr val="accent1">
                            <a:lumMod val="50000"/>
                          </a:schemeClr>
                        </a:solidFill>
                        <a:latin typeface="+mn-lt"/>
                        <a:ea typeface="+mn-ea"/>
                        <a:cs typeface="+mn-cs"/>
                      </a:endParaRPr>
                    </a:p>
                    <a:p>
                      <a:pPr algn="r"/>
                      <a:endParaRPr lang="en-US" sz="1600" b="1" dirty="0">
                        <a:solidFill>
                          <a:schemeClr val="accent1">
                            <a:lumMod val="50000"/>
                          </a:schemeClr>
                        </a:solidFill>
                        <a:latin typeface="+mj-lt"/>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0" lang="en-US" sz="1600" b="1" kern="1200" dirty="0" smtClean="0">
                        <a:solidFill>
                          <a:schemeClr val="accent1">
                            <a:lumMod val="50000"/>
                          </a:schemeClr>
                        </a:solidFill>
                        <a:latin typeface="+mn-lt"/>
                        <a:ea typeface="+mn-ea"/>
                        <a:cs typeface="+mn-cs"/>
                      </a:endParaRPr>
                    </a:p>
                    <a:p>
                      <a:pPr algn="ctr"/>
                      <a:r>
                        <a:rPr kumimoji="0" lang="en-US" sz="1600" b="1" kern="1200" dirty="0" smtClean="0">
                          <a:solidFill>
                            <a:schemeClr val="accent1">
                              <a:lumMod val="50000"/>
                            </a:schemeClr>
                          </a:solidFill>
                          <a:latin typeface="+mn-lt"/>
                          <a:ea typeface="+mn-ea"/>
                          <a:cs typeface="+mn-cs"/>
                        </a:rPr>
                        <a:t>Inmarsat-C</a:t>
                      </a:r>
                    </a:p>
                    <a:p>
                      <a:pPr algn="r"/>
                      <a:endParaRPr lang="en-US" sz="1600" b="1" dirty="0">
                        <a:solidFill>
                          <a:schemeClr val="accent1">
                            <a:lumMod val="50000"/>
                          </a:schemeClr>
                        </a:solidFill>
                        <a:latin typeface="+mj-lt"/>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0" lang="en-US" sz="1600" b="1" kern="1200" dirty="0" smtClean="0">
                        <a:solidFill>
                          <a:schemeClr val="accent1">
                            <a:lumMod val="50000"/>
                          </a:schemeClr>
                        </a:solidFill>
                        <a:latin typeface="+mn-lt"/>
                        <a:ea typeface="+mn-ea"/>
                        <a:cs typeface="+mn-cs"/>
                      </a:endParaRPr>
                    </a:p>
                    <a:p>
                      <a:pPr algn="ctr"/>
                      <a:r>
                        <a:rPr kumimoji="0" lang="en-US" sz="1600" b="1" kern="1200" dirty="0" smtClean="0">
                          <a:solidFill>
                            <a:schemeClr val="accent1">
                              <a:lumMod val="50000"/>
                            </a:schemeClr>
                          </a:solidFill>
                          <a:latin typeface="+mn-lt"/>
                          <a:ea typeface="+mn-ea"/>
                          <a:cs typeface="+mn-cs"/>
                        </a:rPr>
                        <a:t>Iridium</a:t>
                      </a:r>
                      <a:br>
                        <a:rPr kumimoji="0" lang="en-US" sz="1600" b="1" kern="1200" dirty="0" smtClean="0">
                          <a:solidFill>
                            <a:schemeClr val="accent1">
                              <a:lumMod val="50000"/>
                            </a:schemeClr>
                          </a:solidFill>
                          <a:latin typeface="+mn-lt"/>
                          <a:ea typeface="+mn-ea"/>
                          <a:cs typeface="+mn-cs"/>
                        </a:rPr>
                      </a:br>
                      <a:r>
                        <a:rPr kumimoji="0" lang="en-US" sz="1600" b="1" kern="1200" dirty="0" smtClean="0">
                          <a:solidFill>
                            <a:schemeClr val="accent1">
                              <a:lumMod val="50000"/>
                            </a:schemeClr>
                          </a:solidFill>
                          <a:latin typeface="+mn-lt"/>
                          <a:ea typeface="+mn-ea"/>
                          <a:cs typeface="+mn-cs"/>
                        </a:rPr>
                        <a:t>SBD</a:t>
                      </a:r>
                    </a:p>
                    <a:p>
                      <a:pPr algn="r"/>
                      <a:endParaRPr lang="en-US" sz="1600" b="1" dirty="0">
                        <a:solidFill>
                          <a:schemeClr val="accent1">
                            <a:lumMod val="50000"/>
                          </a:schemeClr>
                        </a:solidFill>
                        <a:latin typeface="+mj-lt"/>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0" lang="en-US" sz="1600" b="1" kern="1200" dirty="0" smtClean="0">
                        <a:solidFill>
                          <a:schemeClr val="accent1">
                            <a:lumMod val="50000"/>
                          </a:schemeClr>
                        </a:solidFill>
                        <a:latin typeface="+mn-lt"/>
                        <a:ea typeface="+mn-ea"/>
                        <a:cs typeface="+mn-cs"/>
                      </a:endParaRPr>
                    </a:p>
                    <a:p>
                      <a:pPr algn="ctr"/>
                      <a:r>
                        <a:rPr kumimoji="0" lang="en-US" sz="1600" b="1" kern="1200" dirty="0" smtClean="0">
                          <a:solidFill>
                            <a:schemeClr val="accent1">
                              <a:lumMod val="50000"/>
                            </a:schemeClr>
                          </a:solidFill>
                          <a:latin typeface="+mn-lt"/>
                          <a:ea typeface="+mn-ea"/>
                          <a:cs typeface="+mn-cs"/>
                        </a:rPr>
                        <a:t>Fleet Broadband</a:t>
                      </a:r>
                      <a:br>
                        <a:rPr kumimoji="0" lang="en-US" sz="1600" b="1" kern="1200" dirty="0" smtClean="0">
                          <a:solidFill>
                            <a:schemeClr val="accent1">
                              <a:lumMod val="50000"/>
                            </a:schemeClr>
                          </a:solidFill>
                          <a:latin typeface="+mn-lt"/>
                          <a:ea typeface="+mn-ea"/>
                          <a:cs typeface="+mn-cs"/>
                        </a:rPr>
                      </a:br>
                      <a:r>
                        <a:rPr kumimoji="0" lang="en-US" sz="1600" b="1" kern="1200" dirty="0" smtClean="0">
                          <a:solidFill>
                            <a:schemeClr val="accent1">
                              <a:lumMod val="50000"/>
                            </a:schemeClr>
                          </a:solidFill>
                          <a:latin typeface="+mn-lt"/>
                          <a:ea typeface="+mn-ea"/>
                          <a:cs typeface="+mn-cs"/>
                        </a:rPr>
                        <a:t>DTS</a:t>
                      </a:r>
                      <a:endParaRPr lang="en-US" sz="1600" b="1" dirty="0">
                        <a:solidFill>
                          <a:schemeClr val="accent1">
                            <a:lumMod val="50000"/>
                          </a:schemeClr>
                        </a:solidFill>
                        <a:latin typeface="+mj-lt"/>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1751">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rPr>
                        <a:t>  GPS Tracking</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751">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rPr>
                        <a:t>  Two-way Communication</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1" dirty="0">
                        <a:solidFill>
                          <a:schemeClr val="tx1">
                            <a:lumMod val="65000"/>
                            <a:lumOff val="35000"/>
                          </a:schemeClr>
                        </a:solidFill>
                        <a:latin typeface="+mj-lt"/>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smtClean="0">
                          <a:solidFill>
                            <a:schemeClr val="tx1">
                              <a:lumMod val="65000"/>
                              <a:lumOff val="35000"/>
                            </a:schemeClr>
                          </a:solidFill>
                          <a:latin typeface="+mn-lt"/>
                          <a:ea typeface="+mn-ea"/>
                          <a:cs typeface="+mn-cs"/>
                        </a:rPr>
                        <a:t>X</a:t>
                      </a:r>
                      <a:endParaRPr kumimoji="0" lang="en-US" sz="1400" b="1" kern="1200" dirty="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751">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400" b="1" u="none" strike="noStrike" kern="1200" cap="none" normalizeH="0" baseline="0" dirty="0" smtClean="0">
                          <a:ln>
                            <a:noFill/>
                          </a:ln>
                          <a:solidFill>
                            <a:schemeClr val="tx1">
                              <a:lumMod val="65000"/>
                              <a:lumOff val="35000"/>
                            </a:schemeClr>
                          </a:solidFill>
                          <a:effectLst/>
                          <a:latin typeface="+mn-lt"/>
                          <a:ea typeface="+mn-ea"/>
                          <a:cs typeface="+mn-cs"/>
                          <a:sym typeface="Arial" charset="0"/>
                        </a:rPr>
                        <a:t>  Electronic Forms</a:t>
                      </a:r>
                      <a:endPar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0" lang="en-US" sz="1400" b="1" kern="1200" dirty="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751">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400" b="1" u="none" strike="noStrike" kern="1200" cap="none" normalizeH="0" baseline="0" dirty="0" smtClean="0">
                          <a:ln>
                            <a:noFill/>
                          </a:ln>
                          <a:solidFill>
                            <a:schemeClr val="tx1">
                              <a:lumMod val="65000"/>
                              <a:lumOff val="35000"/>
                            </a:schemeClr>
                          </a:solidFill>
                          <a:effectLst/>
                          <a:latin typeface="+mn-lt"/>
                          <a:ea typeface="+mn-ea"/>
                          <a:cs typeface="+mn-cs"/>
                          <a:sym typeface="Arial" charset="0"/>
                        </a:rPr>
                        <a:t>  </a:t>
                      </a:r>
                      <a:r>
                        <a:rPr kumimoji="0" lang="es-MX" sz="1400" b="1" u="none" strike="noStrike" kern="1200" cap="none" normalizeH="0" baseline="0" noProof="0" dirty="0" smtClean="0">
                          <a:ln>
                            <a:noFill/>
                          </a:ln>
                          <a:solidFill>
                            <a:schemeClr val="tx1">
                              <a:lumMod val="65000"/>
                              <a:lumOff val="35000"/>
                            </a:schemeClr>
                          </a:solidFill>
                          <a:effectLst/>
                          <a:latin typeface="+mn-lt"/>
                          <a:ea typeface="+mn-ea"/>
                          <a:cs typeface="+mn-cs"/>
                          <a:sym typeface="Arial" charset="0"/>
                        </a:rPr>
                        <a:t>E-mail (without attachments)</a:t>
                      </a:r>
                      <a:endPar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0" lang="en-US" sz="1400" b="1" kern="1200" dirty="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endPar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751">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400" b="1" u="none" strike="noStrike" cap="none" normalizeH="0" baseline="0" dirty="0" smtClean="0">
                          <a:ln>
                            <a:noFill/>
                          </a:ln>
                          <a:solidFill>
                            <a:schemeClr val="tx1">
                              <a:lumMod val="65000"/>
                              <a:lumOff val="35000"/>
                            </a:schemeClr>
                          </a:solidFill>
                          <a:effectLst/>
                          <a:latin typeface="+mj-lt"/>
                          <a:sym typeface="Arial" charset="0"/>
                        </a:rPr>
                        <a:t>  </a:t>
                      </a:r>
                      <a:r>
                        <a:rPr kumimoji="0" lang="es-MX" sz="1400" b="1" u="none" strike="noStrike" kern="1200" cap="none" normalizeH="0" baseline="0" noProof="0" dirty="0" smtClean="0">
                          <a:ln>
                            <a:noFill/>
                          </a:ln>
                          <a:solidFill>
                            <a:schemeClr val="tx1">
                              <a:lumMod val="65000"/>
                              <a:lumOff val="35000"/>
                            </a:schemeClr>
                          </a:solidFill>
                          <a:effectLst/>
                          <a:latin typeface="+mn-lt"/>
                          <a:ea typeface="+mn-ea"/>
                          <a:cs typeface="+mn-cs"/>
                          <a:sym typeface="Arial" charset="0"/>
                        </a:rPr>
                        <a:t>Full Email/Web Access</a:t>
                      </a:r>
                      <a:endPar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0" lang="en-US" sz="1400" b="1" kern="1200" dirty="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endPar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endPar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lang="en-US" sz="1400" b="1" kern="1200" dirty="0" smtClean="0">
                          <a:solidFill>
                            <a:schemeClr val="tx1">
                              <a:lumMod val="65000"/>
                              <a:lumOff val="35000"/>
                            </a:schemeClr>
                          </a:solidFill>
                          <a:latin typeface="+mn-lt"/>
                          <a:ea typeface="+mn-ea"/>
                          <a:cs typeface="+mn-cs"/>
                        </a:rPr>
                        <a:t>X</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2482">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rPr>
                        <a:t>   Approximate </a:t>
                      </a:r>
                      <a:br>
                        <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rPr>
                      </a:br>
                      <a:r>
                        <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rPr>
                        <a:t>  Base Price per Vessel</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accent4">
                              <a:lumMod val="50000"/>
                            </a:schemeClr>
                          </a:solidFill>
                          <a:latin typeface="+mn-lt"/>
                          <a:ea typeface="+mn-ea"/>
                          <a:cs typeface="+mn-cs"/>
                        </a:rPr>
                        <a:t>$400</a:t>
                      </a:r>
                      <a:endParaRPr kumimoji="0" lang="en-US" sz="1600" b="1" kern="1200" dirty="0" smtClean="0">
                        <a:solidFill>
                          <a:schemeClr val="accent4">
                            <a:lumMod val="50000"/>
                          </a:schemeClr>
                        </a:solidFill>
                        <a:latin typeface="+mn-lt"/>
                        <a:ea typeface="+mn-ea"/>
                        <a:cs typeface="+mn-cs"/>
                      </a:endParaRPr>
                    </a:p>
                    <a:p>
                      <a:pPr algn="ctr"/>
                      <a:endParaRPr kumimoji="0" lang="en-US" sz="1600" b="1" kern="1200" dirty="0">
                        <a:solidFill>
                          <a:schemeClr val="accent4">
                            <a:lumMod val="50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lang="en-US" sz="1600" b="1" kern="1200" dirty="0" smtClean="0">
                          <a:solidFill>
                            <a:schemeClr val="accent4">
                              <a:lumMod val="50000"/>
                            </a:schemeClr>
                          </a:solidFill>
                          <a:latin typeface="+mn-lt"/>
                          <a:ea typeface="+mn-ea"/>
                          <a:cs typeface="+mn-cs"/>
                        </a:rPr>
                        <a:t>$800</a:t>
                      </a:r>
                      <a:endParaRPr kumimoji="0" lang="en-US" sz="1600" b="1" kern="1200" dirty="0" smtClean="0">
                        <a:solidFill>
                          <a:schemeClr val="accent4">
                            <a:lumMod val="50000"/>
                          </a:schemeClr>
                        </a:solidFill>
                        <a:latin typeface="+mn-lt"/>
                        <a:ea typeface="+mn-ea"/>
                        <a:cs typeface="+mn-cs"/>
                      </a:endParaRPr>
                    </a:p>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endPar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rPr>
                        <a:t>$1,500</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kumimoji="0" lang="en-US" sz="1600" b="1" i="0" u="none" strike="noStrike" kern="1200" cap="none" normalizeH="0" baseline="0" dirty="0" smtClean="0">
                          <a:ln>
                            <a:noFill/>
                          </a:ln>
                          <a:solidFill>
                            <a:schemeClr val="accent4">
                              <a:lumMod val="50000"/>
                            </a:schemeClr>
                          </a:solidFill>
                          <a:effectLst/>
                          <a:latin typeface="+mn-lt"/>
                          <a:ea typeface="ヒラギノ角ゴ ProN W3" charset="0"/>
                          <a:cs typeface="ヒラギノ角ゴ ProN W3" charset="0"/>
                          <a:sym typeface="Arial" charset="0"/>
                        </a:rPr>
                        <a:t>$1,000</a:t>
                      </a:r>
                    </a:p>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endPar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lang="en-US" sz="1600" b="1" kern="1200" dirty="0" smtClean="0">
                          <a:solidFill>
                            <a:schemeClr val="accent4">
                              <a:lumMod val="50000"/>
                            </a:schemeClr>
                          </a:solidFill>
                          <a:latin typeface="+mn-lt"/>
                          <a:ea typeface="+mn-ea"/>
                          <a:cs typeface="+mn-cs"/>
                        </a:rPr>
                        <a:t>$6,000</a:t>
                      </a:r>
                      <a:endParaRPr kumimoji="0" lang="en-US" sz="1600" b="1" kern="1200" dirty="0" smtClean="0">
                        <a:solidFill>
                          <a:schemeClr val="accent4">
                            <a:lumMod val="50000"/>
                          </a:schemeClr>
                        </a:solidFill>
                        <a:latin typeface="+mn-lt"/>
                        <a:ea typeface="+mn-ea"/>
                        <a:cs typeface="+mn-cs"/>
                      </a:endParaRPr>
                    </a:p>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endPar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r>
              <a:tr h="442482">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rPr>
                        <a:t>  add Absolute</a:t>
                      </a:r>
                    </a:p>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kern="1200" cap="none" normalizeH="0" baseline="0" dirty="0" smtClean="0">
                          <a:ln>
                            <a:noFill/>
                          </a:ln>
                          <a:solidFill>
                            <a:schemeClr val="accent4">
                              <a:lumMod val="50000"/>
                            </a:schemeClr>
                          </a:solidFill>
                          <a:effectLst/>
                          <a:latin typeface="+mj-lt"/>
                          <a:ea typeface="+mn-ea"/>
                          <a:cs typeface="+mn-cs"/>
                          <a:sym typeface="Arial" charset="0"/>
                        </a:rPr>
                        <a:t>  </a:t>
                      </a:r>
                      <a:r>
                        <a:rPr kumimoji="0" lang="en-US" sz="1600" b="1" u="none" strike="noStrike" kern="1200" cap="none" normalizeH="0" baseline="0" dirty="0" smtClean="0">
                          <a:ln>
                            <a:noFill/>
                          </a:ln>
                          <a:solidFill>
                            <a:schemeClr val="accent4">
                              <a:lumMod val="50000"/>
                            </a:schemeClr>
                          </a:solidFill>
                          <a:effectLst/>
                          <a:latin typeface="+mn-lt"/>
                          <a:ea typeface="+mn-ea"/>
                          <a:cs typeface="+mn-cs"/>
                          <a:sym typeface="Arial" charset="0"/>
                        </a:rPr>
                        <a:t>Electronic </a:t>
                      </a:r>
                    </a:p>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kern="1200" cap="none" normalizeH="0" baseline="0" dirty="0" smtClean="0">
                          <a:ln>
                            <a:noFill/>
                          </a:ln>
                          <a:solidFill>
                            <a:schemeClr val="accent4">
                              <a:lumMod val="50000"/>
                            </a:schemeClr>
                          </a:solidFill>
                          <a:effectLst/>
                          <a:latin typeface="+mn-lt"/>
                          <a:ea typeface="+mn-ea"/>
                          <a:cs typeface="+mn-cs"/>
                          <a:sym typeface="Arial" charset="0"/>
                        </a:rPr>
                        <a:t>  Logbook</a:t>
                      </a:r>
                    </a:p>
                    <a:p>
                      <a:pPr marL="0" marR="0" lvl="0" indent="0" algn="l" defTabSz="914400" rtl="0" eaLnBrk="1" fontAlgn="base" latinLnBrk="0" hangingPunct="1">
                        <a:lnSpc>
                          <a:spcPct val="100000"/>
                        </a:lnSpc>
                        <a:spcBef>
                          <a:spcPts val="200"/>
                        </a:spcBef>
                        <a:spcAft>
                          <a:spcPct val="0"/>
                        </a:spcAft>
                        <a:buClr>
                          <a:srgbClr val="FF0000"/>
                        </a:buClr>
                        <a:buSzPct val="100000"/>
                        <a:buFont typeface="Wingdings 2" charset="2"/>
                        <a:buNone/>
                        <a:tabLst>
                          <a:tab pos="914400" algn="l"/>
                        </a:tabLst>
                      </a:pPr>
                      <a:r>
                        <a:rPr kumimoji="0" lang="en-US" sz="1600" b="1" u="none" strike="noStrike" kern="1200" cap="none" normalizeH="0" baseline="0" dirty="0" smtClean="0">
                          <a:ln>
                            <a:noFill/>
                          </a:ln>
                          <a:solidFill>
                            <a:schemeClr val="accent4">
                              <a:lumMod val="50000"/>
                            </a:schemeClr>
                          </a:solidFill>
                          <a:effectLst/>
                          <a:latin typeface="+mn-lt"/>
                          <a:ea typeface="+mn-ea"/>
                          <a:cs typeface="+mn-cs"/>
                          <a:sym typeface="Arial" charset="0"/>
                        </a:rPr>
                        <a:t>  (E-Forms)</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kumimoji="0" lang="en-US" sz="1200" b="1" kern="1200" dirty="0" smtClean="0">
                          <a:solidFill>
                            <a:schemeClr val="accent4">
                              <a:lumMod val="50000"/>
                            </a:schemeClr>
                          </a:solidFill>
                          <a:latin typeface="+mn-lt"/>
                          <a:ea typeface="+mn-ea"/>
                          <a:cs typeface="+mn-cs"/>
                        </a:rPr>
                        <a:t>(not</a:t>
                      </a:r>
                      <a:r>
                        <a:rPr kumimoji="0" lang="en-US" sz="1200" b="1" kern="1200" baseline="0" dirty="0" smtClean="0">
                          <a:solidFill>
                            <a:schemeClr val="accent4">
                              <a:lumMod val="50000"/>
                            </a:schemeClr>
                          </a:solidFill>
                          <a:latin typeface="+mn-lt"/>
                          <a:ea typeface="+mn-ea"/>
                          <a:cs typeface="+mn-cs"/>
                        </a:rPr>
                        <a:t> supported)</a:t>
                      </a:r>
                      <a:endParaRPr kumimoji="0" lang="en-US" sz="1200" b="1" kern="1200" dirty="0" smtClean="0">
                        <a:solidFill>
                          <a:schemeClr val="accent4">
                            <a:lumMod val="50000"/>
                          </a:schemeClr>
                        </a:solidFill>
                        <a:latin typeface="+mn-lt"/>
                        <a:ea typeface="+mn-ea"/>
                        <a:cs typeface="+mn-cs"/>
                      </a:endParaRPr>
                    </a:p>
                    <a:p>
                      <a:pPr algn="ctr"/>
                      <a:endParaRPr kumimoji="0" lang="en-US" sz="1600" b="1" kern="1200" dirty="0">
                        <a:solidFill>
                          <a:schemeClr val="accent4">
                            <a:lumMod val="50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lvl="0" indent="0" algn="ctr" defTabSz="914400" rtl="0" eaLnBrk="1" fontAlgn="base" latinLnBrk="0" hangingPunct="1">
                        <a:lnSpc>
                          <a:spcPct val="150000"/>
                        </a:lnSpc>
                        <a:spcBef>
                          <a:spcPct val="0"/>
                        </a:spcBef>
                        <a:spcAft>
                          <a:spcPct val="0"/>
                        </a:spcAft>
                        <a:buClr>
                          <a:srgbClr val="FF0000"/>
                        </a:buClr>
                        <a:buSzPct val="100000"/>
                        <a:buFont typeface="Wingdings 2" charset="2"/>
                        <a:buNone/>
                        <a:tabLst>
                          <a:tab pos="914400" algn="l"/>
                        </a:tabLst>
                        <a:defRPr/>
                      </a:pPr>
                      <a:r>
                        <a:rPr kumimoji="0" lang="en-US" sz="1600" b="1" kern="1200" dirty="0" smtClean="0">
                          <a:solidFill>
                            <a:schemeClr val="accent4">
                              <a:lumMod val="50000"/>
                            </a:schemeClr>
                          </a:solidFill>
                          <a:latin typeface="+mn-lt"/>
                          <a:ea typeface="+mn-ea"/>
                          <a:cs typeface="+mn-cs"/>
                        </a:rPr>
                        <a:t>+$1,500</a:t>
                      </a:r>
                    </a:p>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endPar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lvl="0" indent="0" algn="ctr" defTabSz="914400" rtl="0" eaLnBrk="1" fontAlgn="base" latinLnBrk="0" hangingPunct="1">
                        <a:lnSpc>
                          <a:spcPct val="15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rPr>
                        <a:t>+$1,500</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lvl="0" indent="0" algn="ctr" defTabSz="914400" rtl="0" eaLnBrk="1" fontAlgn="base" latinLnBrk="0" hangingPunct="1">
                        <a:lnSpc>
                          <a:spcPct val="15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rPr>
                        <a:t>+$1,500</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lvl="0" indent="0" algn="ctr" defTabSz="914400" rtl="0" eaLnBrk="1" fontAlgn="base" latinLnBrk="0" hangingPunct="1">
                        <a:lnSpc>
                          <a:spcPct val="15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rPr>
                        <a:t>+$1,500</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r>
            </a:tbl>
          </a:graphicData>
        </a:graphic>
      </p:graphicFrame>
      <p:pic>
        <p:nvPicPr>
          <p:cNvPr id="17" name="Picture 16" descr="globalstar.png"/>
          <p:cNvPicPr>
            <a:picLocks noChangeAspect="1"/>
          </p:cNvPicPr>
          <p:nvPr/>
        </p:nvPicPr>
        <p:blipFill>
          <a:blip r:embed="rId3" cstate="print"/>
          <a:stretch>
            <a:fillRect/>
          </a:stretch>
        </p:blipFill>
        <p:spPr>
          <a:xfrm>
            <a:off x="2882485" y="1444443"/>
            <a:ext cx="749516" cy="963664"/>
          </a:xfrm>
          <a:prstGeom prst="rect">
            <a:avLst/>
          </a:prstGeom>
        </p:spPr>
      </p:pic>
      <p:pic>
        <p:nvPicPr>
          <p:cNvPr id="18" name="Picture 17" descr="thrane.png"/>
          <p:cNvPicPr>
            <a:picLocks noChangeAspect="1"/>
          </p:cNvPicPr>
          <p:nvPr/>
        </p:nvPicPr>
        <p:blipFill>
          <a:blip r:embed="rId4" cstate="print"/>
          <a:stretch>
            <a:fillRect/>
          </a:stretch>
        </p:blipFill>
        <p:spPr>
          <a:xfrm>
            <a:off x="5379375" y="1559658"/>
            <a:ext cx="747875" cy="781262"/>
          </a:xfrm>
          <a:prstGeom prst="rect">
            <a:avLst/>
          </a:prstGeom>
        </p:spPr>
      </p:pic>
      <p:pic>
        <p:nvPicPr>
          <p:cNvPr id="19" name="Picture 18" descr="lsat.png"/>
          <p:cNvPicPr>
            <a:picLocks noChangeAspect="1"/>
          </p:cNvPicPr>
          <p:nvPr/>
        </p:nvPicPr>
        <p:blipFill>
          <a:blip r:embed="rId5" cstate="print"/>
          <a:stretch>
            <a:fillRect/>
          </a:stretch>
        </p:blipFill>
        <p:spPr>
          <a:xfrm>
            <a:off x="4024805" y="1636773"/>
            <a:ext cx="921720" cy="715979"/>
          </a:xfrm>
          <a:prstGeom prst="rect">
            <a:avLst/>
          </a:prstGeom>
        </p:spPr>
      </p:pic>
      <p:pic>
        <p:nvPicPr>
          <p:cNvPr id="20" name="Picture 19" descr="sailor.png"/>
          <p:cNvPicPr>
            <a:picLocks noChangeAspect="1"/>
          </p:cNvPicPr>
          <p:nvPr/>
        </p:nvPicPr>
        <p:blipFill>
          <a:blip r:embed="rId6" cstate="print"/>
          <a:stretch>
            <a:fillRect/>
          </a:stretch>
        </p:blipFill>
        <p:spPr>
          <a:xfrm>
            <a:off x="7759615" y="1309405"/>
            <a:ext cx="983231" cy="1095816"/>
          </a:xfrm>
          <a:prstGeom prst="rect">
            <a:avLst/>
          </a:prstGeom>
        </p:spPr>
      </p:pic>
      <p:pic>
        <p:nvPicPr>
          <p:cNvPr id="21" name="Picture 20" descr="Quake_terminal.png"/>
          <p:cNvPicPr>
            <a:picLocks noChangeAspect="1"/>
          </p:cNvPicPr>
          <p:nvPr/>
        </p:nvPicPr>
        <p:blipFill>
          <a:blip r:embed="rId7" cstate="print"/>
          <a:stretch>
            <a:fillRect/>
          </a:stretch>
        </p:blipFill>
        <p:spPr>
          <a:xfrm>
            <a:off x="6547174" y="1424620"/>
            <a:ext cx="866796" cy="976591"/>
          </a:xfrm>
          <a:prstGeom prst="rect">
            <a:avLst/>
          </a:prstGeom>
        </p:spPr>
      </p:pic>
      <p:pic>
        <p:nvPicPr>
          <p:cNvPr id="22" name="Picture 21" descr="treq_vms.png"/>
          <p:cNvPicPr>
            <a:picLocks noChangeAspect="1"/>
          </p:cNvPicPr>
          <p:nvPr/>
        </p:nvPicPr>
        <p:blipFill>
          <a:blip r:embed="rId8" cstate="print"/>
          <a:stretch>
            <a:fillRect/>
          </a:stretch>
        </p:blipFill>
        <p:spPr>
          <a:xfrm>
            <a:off x="1475656" y="5462476"/>
            <a:ext cx="883565" cy="95963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12</a:t>
            </a:fld>
            <a:endParaRPr lang="en-US" dirty="0"/>
          </a:p>
        </p:txBody>
      </p:sp>
      <p:sp>
        <p:nvSpPr>
          <p:cNvPr id="95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Title 1"/>
          <p:cNvSpPr txBox="1">
            <a:spLocks/>
          </p:cNvSpPr>
          <p:nvPr/>
        </p:nvSpPr>
        <p:spPr>
          <a:xfrm>
            <a:off x="609600" y="632755"/>
            <a:ext cx="76962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fontAlgn="auto">
              <a:spcAft>
                <a:spcPts val="0"/>
              </a:spcAft>
            </a:pPr>
            <a:r>
              <a:rPr lang="en-US" sz="3200" b="1" dirty="0" smtClean="0">
                <a:solidFill>
                  <a:srgbClr val="005BA1"/>
                </a:solidFill>
                <a:latin typeface="Calibri" pitchFamily="34" charset="0"/>
                <a:cs typeface="Calibri" pitchFamily="34" charset="0"/>
              </a:rPr>
              <a:t>Type Approval Process</a:t>
            </a:r>
            <a:endParaRPr kumimoji="0" lang="en-US" sz="3200" b="1" i="0" u="none" strike="noStrike" kern="1200" cap="none" spc="0" normalizeH="0" baseline="0" noProof="0" dirty="0">
              <a:ln>
                <a:noFill/>
              </a:ln>
              <a:solidFill>
                <a:srgbClr val="005BA1"/>
              </a:solidFill>
              <a:effectLst/>
              <a:uLnTx/>
              <a:uFillTx/>
              <a:latin typeface="+mj-lt"/>
              <a:ea typeface="+mj-ea"/>
              <a:cs typeface="+mj-cs"/>
            </a:endParaRPr>
          </a:p>
        </p:txBody>
      </p:sp>
      <p:sp>
        <p:nvSpPr>
          <p:cNvPr id="11" name="Content Placeholder 2"/>
          <p:cNvSpPr txBox="1">
            <a:spLocks/>
          </p:cNvSpPr>
          <p:nvPr/>
        </p:nvSpPr>
        <p:spPr>
          <a:xfrm>
            <a:off x="883289" y="1600200"/>
            <a:ext cx="7920555" cy="4800600"/>
          </a:xfrm>
          <a:prstGeom prst="rect">
            <a:avLst/>
          </a:prstGeom>
        </p:spPr>
        <p:txBody>
          <a:bodyPr vert="horz" lIns="91440" tIns="45720" rIns="91440" bIns="45720" rtlCol="0">
            <a:normAutofit fontScale="92500"/>
          </a:bodyPr>
          <a:lstStyle/>
          <a:p>
            <a:pPr marL="0" marR="0" lvl="0" indent="0" defTabSz="914400" rtl="0" eaLnBrk="1" fontAlgn="auto" latinLnBrk="0" hangingPunct="1">
              <a:lnSpc>
                <a:spcPct val="100000"/>
              </a:lnSpc>
              <a:spcAft>
                <a:spcPts val="0"/>
              </a:spcAft>
              <a:buClrTx/>
              <a:buSzTx/>
              <a:tabLst/>
              <a:defRPr/>
            </a:pPr>
            <a:r>
              <a:rPr lang="en-US" sz="1600" b="1" noProof="0" dirty="0" smtClean="0">
                <a:solidFill>
                  <a:schemeClr val="tx1">
                    <a:lumMod val="75000"/>
                    <a:lumOff val="25000"/>
                  </a:schemeClr>
                </a:solidFill>
                <a:latin typeface="Calibri" pitchFamily="34" charset="0"/>
                <a:cs typeface="Calibri" pitchFamily="34" charset="0"/>
              </a:rPr>
              <a:t>Type Approval is necessary to identify which VMS hardware is suitable for a specific fishery</a:t>
            </a:r>
          </a:p>
          <a:p>
            <a:pPr marL="0" marR="0" lvl="0" indent="0" defTabSz="914400" rtl="0" eaLnBrk="1" fontAlgn="auto" latinLnBrk="0" hangingPunct="1">
              <a:lnSpc>
                <a:spcPct val="100000"/>
              </a:lnSpc>
              <a:spcAft>
                <a:spcPts val="0"/>
              </a:spcAft>
              <a:buClrTx/>
              <a:buSzTx/>
              <a:tabLst/>
              <a:defRPr/>
            </a:pPr>
            <a:endParaRPr lang="en-US" sz="1600" b="1" dirty="0" smtClean="0">
              <a:solidFill>
                <a:schemeClr val="tx1">
                  <a:lumMod val="75000"/>
                  <a:lumOff val="25000"/>
                </a:schemeClr>
              </a:solidFill>
              <a:latin typeface="Calibri" pitchFamily="34" charset="0"/>
              <a:cs typeface="Calibri" pitchFamily="34" charset="0"/>
            </a:endParaRPr>
          </a:p>
          <a:p>
            <a:pPr lvl="0" fontAlgn="auto">
              <a:spcAft>
                <a:spcPts val="0"/>
              </a:spcAft>
              <a:defRPr/>
            </a:pPr>
            <a:r>
              <a:rPr lang="en-US" sz="1600" b="1" noProof="0" dirty="0" smtClean="0">
                <a:solidFill>
                  <a:schemeClr val="tx1">
                    <a:lumMod val="75000"/>
                    <a:lumOff val="25000"/>
                  </a:schemeClr>
                </a:solidFill>
                <a:latin typeface="Calibri" pitchFamily="34" charset="0"/>
                <a:cs typeface="Calibri" pitchFamily="34" charset="0"/>
              </a:rPr>
              <a:t>Technical (bench) and environmental (at-sea) trials are recommended in all cases.  This formal </a:t>
            </a:r>
            <a:r>
              <a:rPr lang="en-US" sz="1600" b="1" dirty="0" smtClean="0">
                <a:solidFill>
                  <a:schemeClr val="tx1">
                    <a:lumMod val="75000"/>
                    <a:lumOff val="25000"/>
                  </a:schemeClr>
                </a:solidFill>
                <a:latin typeface="Calibri" pitchFamily="34" charset="0"/>
                <a:cs typeface="Calibri" pitchFamily="34" charset="0"/>
              </a:rPr>
              <a:t>testing process ensures VMS hardware is suitable for it’s intended use in an evidentiary capacity</a:t>
            </a:r>
            <a:endParaRPr lang="en-US" sz="1600" b="1" noProof="0"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Aft>
                <a:spcPts val="0"/>
              </a:spcAft>
              <a:buClrTx/>
              <a:buSzTx/>
              <a:tabLst/>
              <a:defRPr/>
            </a:pPr>
            <a:endParaRPr lang="en-US" sz="1600" b="1" dirty="0" smtClean="0">
              <a:solidFill>
                <a:schemeClr val="tx1">
                  <a:lumMod val="75000"/>
                  <a:lumOff val="25000"/>
                </a:schemeClr>
              </a:solidFill>
              <a:latin typeface="Calibri" pitchFamily="34" charset="0"/>
              <a:cs typeface="Calibri" pitchFamily="34" charset="0"/>
            </a:endParaRPr>
          </a:p>
          <a:p>
            <a:pPr>
              <a:defRPr/>
            </a:pPr>
            <a:r>
              <a:rPr lang="en-US" sz="1600" b="1" dirty="0" smtClean="0">
                <a:solidFill>
                  <a:schemeClr val="tx1">
                    <a:lumMod val="75000"/>
                    <a:lumOff val="25000"/>
                  </a:schemeClr>
                </a:solidFill>
                <a:latin typeface="Calibri" pitchFamily="34" charset="0"/>
                <a:cs typeface="Calibri" pitchFamily="34" charset="0"/>
              </a:rPr>
              <a:t>VMS equipment is often the target of tampering and interference:</a:t>
            </a:r>
          </a:p>
          <a:p>
            <a:pPr marL="0" lvl="1">
              <a:buFont typeface="Arial" pitchFamily="34" charset="0"/>
              <a:buChar char="•"/>
              <a:defRPr/>
            </a:pPr>
            <a:r>
              <a:rPr lang="en-US" sz="1600" dirty="0" smtClean="0">
                <a:solidFill>
                  <a:schemeClr val="tx1">
                    <a:lumMod val="75000"/>
                    <a:lumOff val="25000"/>
                  </a:schemeClr>
                </a:solidFill>
                <a:latin typeface="Calibri" pitchFamily="34" charset="0"/>
                <a:cs typeface="Calibri" pitchFamily="34" charset="0"/>
              </a:rPr>
              <a:t>  </a:t>
            </a:r>
            <a:r>
              <a:rPr lang="en-US" sz="1500" dirty="0" smtClean="0">
                <a:solidFill>
                  <a:schemeClr val="tx1">
                    <a:lumMod val="75000"/>
                    <a:lumOff val="25000"/>
                  </a:schemeClr>
                </a:solidFill>
                <a:latin typeface="Calibri" pitchFamily="34" charset="0"/>
                <a:cs typeface="Calibri" pitchFamily="34" charset="0"/>
              </a:rPr>
              <a:t>Properly configured VMS hardware is highly resistant to tampering</a:t>
            </a:r>
          </a:p>
          <a:p>
            <a:pPr marL="0" lvl="1">
              <a:buFont typeface="Arial" pitchFamily="34" charset="0"/>
              <a:buChar char="•"/>
              <a:defRPr/>
            </a:pPr>
            <a:r>
              <a:rPr lang="en-US" sz="1500" dirty="0" smtClean="0">
                <a:solidFill>
                  <a:schemeClr val="tx1">
                    <a:lumMod val="75000"/>
                    <a:lumOff val="25000"/>
                  </a:schemeClr>
                </a:solidFill>
                <a:latin typeface="Calibri" pitchFamily="34" charset="0"/>
                <a:cs typeface="Calibri" pitchFamily="34" charset="0"/>
              </a:rPr>
              <a:t>  In contrast generic ‘tracking’ devices are less secure and can be easily compromised</a:t>
            </a:r>
          </a:p>
          <a:p>
            <a:pPr marL="0" lvl="1">
              <a:buFont typeface="Arial" pitchFamily="34" charset="0"/>
              <a:buChar char="•"/>
              <a:defRPr/>
            </a:pPr>
            <a:r>
              <a:rPr lang="en-US" sz="1500" dirty="0" smtClean="0">
                <a:solidFill>
                  <a:schemeClr val="tx1">
                    <a:lumMod val="75000"/>
                    <a:lumOff val="25000"/>
                  </a:schemeClr>
                </a:solidFill>
                <a:latin typeface="Calibri" pitchFamily="34" charset="0"/>
                <a:cs typeface="Calibri" pitchFamily="34" charset="0"/>
              </a:rPr>
              <a:t>  Improper scripting/configuration/installer passwords can also compromise VMS hardware</a:t>
            </a:r>
          </a:p>
          <a:p>
            <a:pPr marL="0" lvl="1">
              <a:buFont typeface="Arial" pitchFamily="34" charset="0"/>
              <a:buChar char="•"/>
              <a:defRPr/>
            </a:pPr>
            <a:r>
              <a:rPr lang="en-US" sz="1500" dirty="0" smtClean="0">
                <a:solidFill>
                  <a:schemeClr val="tx1">
                    <a:lumMod val="75000"/>
                    <a:lumOff val="25000"/>
                  </a:schemeClr>
                </a:solidFill>
                <a:latin typeface="Calibri" pitchFamily="34" charset="0"/>
                <a:cs typeface="Calibri" pitchFamily="34" charset="0"/>
              </a:rPr>
              <a:t>  All hardware products recommended by Absolute for VMS use include strong security features</a:t>
            </a:r>
          </a:p>
          <a:p>
            <a:pPr lvl="1">
              <a:defRPr/>
            </a:pPr>
            <a:endParaRPr kumimoji="0" lang="en-US" sz="16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endParaRPr>
          </a:p>
          <a:p>
            <a:pPr marL="0" marR="0" lvl="0" indent="0" defTabSz="914400" rtl="0" eaLnBrk="1" fontAlgn="auto" latinLnBrk="0" hangingPunct="1">
              <a:lnSpc>
                <a:spcPct val="100000"/>
              </a:lnSpc>
              <a:spcAft>
                <a:spcPts val="0"/>
              </a:spcAft>
              <a:buClrTx/>
              <a:buSzTx/>
              <a:tabLst/>
              <a:defRPr/>
            </a:pPr>
            <a:r>
              <a:rPr lang="en-US" sz="1600" b="1" baseline="0" dirty="0" smtClean="0">
                <a:solidFill>
                  <a:schemeClr val="tx1">
                    <a:lumMod val="75000"/>
                    <a:lumOff val="25000"/>
                  </a:schemeClr>
                </a:solidFill>
                <a:latin typeface="Calibri" pitchFamily="34" charset="0"/>
                <a:cs typeface="Calibri" pitchFamily="34" charset="0"/>
              </a:rPr>
              <a:t>Absolute has extensive experience assisting with Type Approval</a:t>
            </a:r>
            <a:r>
              <a:rPr lang="en-US" sz="1600" b="1" dirty="0" smtClean="0">
                <a:solidFill>
                  <a:schemeClr val="tx1">
                    <a:lumMod val="75000"/>
                    <a:lumOff val="25000"/>
                  </a:schemeClr>
                </a:solidFill>
                <a:latin typeface="Calibri" pitchFamily="34" charset="0"/>
                <a:cs typeface="Calibri" pitchFamily="34" charset="0"/>
              </a:rPr>
              <a:t> procedures including:</a:t>
            </a:r>
          </a:p>
          <a:p>
            <a:pPr marL="0" lvl="1" fontAlgn="auto">
              <a:spcAft>
                <a:spcPts val="0"/>
              </a:spcAft>
              <a:buFont typeface="Arial" pitchFamily="34" charset="0"/>
              <a:buChar char="•"/>
              <a:defRPr/>
            </a:pPr>
            <a:r>
              <a:rPr lang="en-US" sz="1500" dirty="0" smtClean="0">
                <a:solidFill>
                  <a:schemeClr val="tx1">
                    <a:lumMod val="75000"/>
                    <a:lumOff val="25000"/>
                  </a:schemeClr>
                </a:solidFill>
                <a:latin typeface="Calibri" pitchFamily="34" charset="0"/>
                <a:cs typeface="Calibri" pitchFamily="34" charset="0"/>
              </a:rPr>
              <a:t>  The Federal Register Notices setting out standards for United States Type Approval </a:t>
            </a:r>
            <a:br>
              <a:rPr lang="en-US" sz="1500" dirty="0" smtClean="0">
                <a:solidFill>
                  <a:schemeClr val="tx1">
                    <a:lumMod val="75000"/>
                    <a:lumOff val="25000"/>
                  </a:schemeClr>
                </a:solidFill>
                <a:latin typeface="Calibri" pitchFamily="34" charset="0"/>
                <a:cs typeface="Calibri" pitchFamily="34" charset="0"/>
              </a:rPr>
            </a:br>
            <a:r>
              <a:rPr lang="en-US" sz="1500" dirty="0" smtClean="0">
                <a:solidFill>
                  <a:schemeClr val="tx1">
                    <a:lumMod val="75000"/>
                    <a:lumOff val="25000"/>
                  </a:schemeClr>
                </a:solidFill>
                <a:latin typeface="Calibri" pitchFamily="34" charset="0"/>
                <a:cs typeface="Calibri" pitchFamily="34" charset="0"/>
              </a:rPr>
              <a:t>   (Enhanced Mobile Transceiver Regulations published by NOAA) </a:t>
            </a:r>
          </a:p>
          <a:p>
            <a:pPr marL="0" lvl="1" fontAlgn="auto">
              <a:spcBef>
                <a:spcPts val="600"/>
              </a:spcBef>
              <a:spcAft>
                <a:spcPts val="0"/>
              </a:spcAft>
              <a:buFont typeface="Arial" pitchFamily="34" charset="0"/>
              <a:buChar char="•"/>
              <a:defRPr/>
            </a:pPr>
            <a:r>
              <a:rPr lang="en-US" sz="1500" dirty="0" smtClean="0">
                <a:solidFill>
                  <a:schemeClr val="tx1">
                    <a:lumMod val="75000"/>
                    <a:lumOff val="25000"/>
                  </a:schemeClr>
                </a:solidFill>
                <a:latin typeface="Calibri" pitchFamily="34" charset="0"/>
                <a:cs typeface="Calibri" pitchFamily="34" charset="0"/>
              </a:rPr>
              <a:t>  The South Pacific Forum Fisheries Agency VMS Type Approval </a:t>
            </a:r>
            <a:br>
              <a:rPr lang="en-US" sz="1500" dirty="0" smtClean="0">
                <a:solidFill>
                  <a:schemeClr val="tx1">
                    <a:lumMod val="75000"/>
                    <a:lumOff val="25000"/>
                  </a:schemeClr>
                </a:solidFill>
                <a:latin typeface="Calibri" pitchFamily="34" charset="0"/>
                <a:cs typeface="Calibri" pitchFamily="34" charset="0"/>
              </a:rPr>
            </a:br>
            <a:r>
              <a:rPr lang="en-US" sz="1500" dirty="0" smtClean="0">
                <a:solidFill>
                  <a:schemeClr val="tx1">
                    <a:lumMod val="75000"/>
                    <a:lumOff val="25000"/>
                  </a:schemeClr>
                </a:solidFill>
                <a:latin typeface="Calibri" pitchFamily="34" charset="0"/>
                <a:cs typeface="Calibri" pitchFamily="34" charset="0"/>
              </a:rPr>
              <a:t>   (applicable in 16 countries within the Pacific region)</a:t>
            </a:r>
          </a:p>
          <a:p>
            <a:pPr marL="0" marR="0" lvl="0" indent="0" defTabSz="914400" rtl="0" eaLnBrk="1" fontAlgn="auto" latinLnBrk="0" hangingPunct="1">
              <a:lnSpc>
                <a:spcPct val="100000"/>
              </a:lnSpc>
              <a:spcAft>
                <a:spcPts val="0"/>
              </a:spcAft>
              <a:buClrTx/>
              <a:buSzTx/>
              <a:tabLst/>
              <a:defRPr/>
            </a:pPr>
            <a:endParaRPr lang="en-US" sz="16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Aft>
                <a:spcPts val="0"/>
              </a:spcAft>
              <a:buClrTx/>
              <a:buSzTx/>
              <a:tabLst/>
              <a:defRPr/>
            </a:pPr>
            <a:r>
              <a:rPr lang="en-US" sz="1600" b="1" dirty="0" smtClean="0">
                <a:solidFill>
                  <a:schemeClr val="tx1">
                    <a:lumMod val="75000"/>
                    <a:lumOff val="25000"/>
                  </a:schemeClr>
                </a:solidFill>
                <a:latin typeface="Calibri" pitchFamily="34" charset="0"/>
                <a:cs typeface="Calibri" pitchFamily="34" charset="0"/>
              </a:rPr>
              <a:t>High quality documentation for installation procedures is critical. We recommend that the installation process incorporate tamper-evident security stickers, script/security configurations to harden the VMS equipment; and an annual inspection to verify compliance</a:t>
            </a:r>
          </a:p>
          <a:p>
            <a:pPr marL="0" marR="0" lvl="0" indent="0" defTabSz="914400" rtl="0" eaLnBrk="1" fontAlgn="auto" latinLnBrk="0" hangingPunct="1">
              <a:lnSpc>
                <a:spcPct val="100000"/>
              </a:lnSpc>
              <a:spcAft>
                <a:spcPts val="0"/>
              </a:spcAft>
              <a:buClrTx/>
              <a:buSzTx/>
              <a:tabLst/>
              <a:defRPr/>
            </a:pPr>
            <a:endParaRPr lang="en-US" sz="1600" b="1" baseline="0" dirty="0" smtClean="0">
              <a:solidFill>
                <a:schemeClr val="tx1">
                  <a:lumMod val="75000"/>
                  <a:lumOff val="25000"/>
                </a:schemeClr>
              </a:solidFill>
              <a:latin typeface="Calibri" pitchFamily="34" charset="0"/>
              <a:cs typeface="Calibri" pitchFamily="34" charset="0"/>
            </a:endParaRPr>
          </a:p>
          <a:p>
            <a:pPr lvl="0">
              <a:defRPr/>
            </a:pPr>
            <a:endParaRPr lang="en-US" sz="1600" b="1" dirty="0" smtClean="0">
              <a:solidFill>
                <a:schemeClr val="tx1">
                  <a:lumMod val="75000"/>
                  <a:lumOff val="25000"/>
                </a:schemeClr>
              </a:solidFill>
              <a:latin typeface="Calibri" pitchFamily="34" charset="0"/>
              <a:cs typeface="Calibri" pitchFamily="34" charset="0"/>
            </a:endParaRPr>
          </a:p>
          <a:p>
            <a:pPr lvl="0">
              <a:defRPr/>
            </a:pPr>
            <a:endParaRPr lang="en-US" sz="16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Aft>
                <a:spcPts val="0"/>
              </a:spcAft>
              <a:buClrTx/>
              <a:buSzTx/>
              <a:tabLst/>
              <a:defRPr/>
            </a:pP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marL="0" marR="0" lvl="0" indent="0" defTabSz="914400" rtl="0" eaLnBrk="1" fontAlgn="auto" latinLnBrk="0" hangingPunct="1">
              <a:lnSpc>
                <a:spcPct val="100000"/>
              </a:lnSpc>
              <a:spcAft>
                <a:spcPts val="0"/>
              </a:spcAft>
              <a:buClrTx/>
              <a:buSzTx/>
              <a:tabLst/>
              <a:defRPr/>
            </a:pP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marL="0" marR="0" lvl="0" indent="0" defTabSz="914400" rtl="0" eaLnBrk="1" fontAlgn="auto" latinLnBrk="0" hangingPunct="1">
              <a:lnSpc>
                <a:spcPct val="100000"/>
              </a:lnSpc>
              <a:spcAft>
                <a:spcPts val="0"/>
              </a:spcAft>
              <a:buClrTx/>
              <a:buSzTx/>
              <a:tabLst/>
              <a:defRPr/>
            </a:pPr>
            <a:endParaRPr lang="en-US" sz="16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Aft>
                <a:spcPts val="0"/>
              </a:spcAft>
              <a:buClrTx/>
              <a:buSzTx/>
              <a:tabLst/>
              <a:defRPr/>
            </a:pPr>
            <a:endParaRPr lang="en-US" sz="1600" b="1" dirty="0" smtClean="0">
              <a:solidFill>
                <a:schemeClr val="tx1">
                  <a:lumMod val="75000"/>
                  <a:lumOff val="25000"/>
                </a:schemeClr>
              </a:solidFill>
              <a:latin typeface="Calibri" pitchFamily="34" charset="0"/>
              <a:cs typeface="Calibri" pitchFamily="34" charset="0"/>
            </a:endParaRPr>
          </a:p>
        </p:txBody>
      </p:sp>
      <p:sp>
        <p:nvSpPr>
          <p:cNvPr id="15" name="Right Triangle 14"/>
          <p:cNvSpPr/>
          <p:nvPr/>
        </p:nvSpPr>
        <p:spPr>
          <a:xfrm rot="13405601">
            <a:off x="717647" y="170825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p:cNvSpPr/>
          <p:nvPr/>
        </p:nvSpPr>
        <p:spPr>
          <a:xfrm rot="13405601">
            <a:off x="717647" y="216247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p:cNvSpPr/>
          <p:nvPr/>
        </p:nvSpPr>
        <p:spPr>
          <a:xfrm rot="13405601">
            <a:off x="717648" y="2847901"/>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3405601">
            <a:off x="717648" y="416906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p:cNvSpPr/>
          <p:nvPr/>
        </p:nvSpPr>
        <p:spPr>
          <a:xfrm rot="13405601">
            <a:off x="717648" y="556116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13</a:t>
            </a:fld>
            <a:endParaRPr lang="en-US" dirty="0"/>
          </a:p>
        </p:txBody>
      </p:sp>
      <p:sp>
        <p:nvSpPr>
          <p:cNvPr id="3" name="Title 1"/>
          <p:cNvSpPr txBox="1">
            <a:spLocks/>
          </p:cNvSpPr>
          <p:nvPr/>
        </p:nvSpPr>
        <p:spPr>
          <a:xfrm>
            <a:off x="609600" y="792800"/>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Satellite Service Providers</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grpSp>
        <p:nvGrpSpPr>
          <p:cNvPr id="18" name="Group 17"/>
          <p:cNvGrpSpPr/>
          <p:nvPr/>
        </p:nvGrpSpPr>
        <p:grpSpPr>
          <a:xfrm>
            <a:off x="685800" y="1739180"/>
            <a:ext cx="1828800" cy="883315"/>
            <a:chOff x="685800" y="1815990"/>
            <a:chExt cx="1828800" cy="883315"/>
          </a:xfrm>
        </p:grpSpPr>
        <p:pic>
          <p:nvPicPr>
            <p:cNvPr id="6" name="Picture 3"/>
            <p:cNvPicPr>
              <a:picLocks noChangeAspect="1" noChangeArrowheads="1"/>
            </p:cNvPicPr>
            <p:nvPr/>
          </p:nvPicPr>
          <p:blipFill>
            <a:blip r:embed="rId3" cstate="print"/>
            <a:srcRect/>
            <a:stretch>
              <a:fillRect/>
            </a:stretch>
          </p:blipFill>
          <p:spPr bwMode="auto">
            <a:xfrm>
              <a:off x="704850" y="1830625"/>
              <a:ext cx="1809750" cy="868680"/>
            </a:xfrm>
            <a:prstGeom prst="rect">
              <a:avLst/>
            </a:prstGeom>
            <a:noFill/>
            <a:ln w="9525">
              <a:noFill/>
              <a:miter lim="800000"/>
              <a:headEnd/>
              <a:tailEnd/>
            </a:ln>
          </p:spPr>
        </p:pic>
        <p:sp>
          <p:nvSpPr>
            <p:cNvPr id="9" name="Rectangle 8"/>
            <p:cNvSpPr/>
            <p:nvPr/>
          </p:nvSpPr>
          <p:spPr>
            <a:xfrm>
              <a:off x="685800" y="1815990"/>
              <a:ext cx="1828800" cy="8778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grpSp>
        <p:nvGrpSpPr>
          <p:cNvPr id="17" name="Group 16"/>
          <p:cNvGrpSpPr/>
          <p:nvPr/>
        </p:nvGrpSpPr>
        <p:grpSpPr>
          <a:xfrm>
            <a:off x="681038" y="2882180"/>
            <a:ext cx="1833562" cy="877830"/>
            <a:chOff x="681038" y="2958990"/>
            <a:chExt cx="1833562" cy="877830"/>
          </a:xfrm>
        </p:grpSpPr>
        <p:pic>
          <p:nvPicPr>
            <p:cNvPr id="5" name="Picture 2"/>
            <p:cNvPicPr>
              <a:picLocks noChangeAspect="1" noChangeArrowheads="1"/>
            </p:cNvPicPr>
            <p:nvPr/>
          </p:nvPicPr>
          <p:blipFill>
            <a:blip r:embed="rId4" cstate="print"/>
            <a:srcRect/>
            <a:stretch>
              <a:fillRect/>
            </a:stretch>
          </p:blipFill>
          <p:spPr bwMode="auto">
            <a:xfrm>
              <a:off x="704850" y="2968140"/>
              <a:ext cx="1809750" cy="868680"/>
            </a:xfrm>
            <a:prstGeom prst="rect">
              <a:avLst/>
            </a:prstGeom>
            <a:noFill/>
            <a:ln w="9525">
              <a:noFill/>
              <a:miter lim="800000"/>
              <a:headEnd/>
              <a:tailEnd/>
            </a:ln>
          </p:spPr>
        </p:pic>
        <p:sp>
          <p:nvSpPr>
            <p:cNvPr id="10" name="Rectangle 9"/>
            <p:cNvSpPr/>
            <p:nvPr/>
          </p:nvSpPr>
          <p:spPr>
            <a:xfrm>
              <a:off x="681038" y="2958990"/>
              <a:ext cx="1828800" cy="8778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sp>
        <p:nvSpPr>
          <p:cNvPr id="11" name="Rectangle 10"/>
          <p:cNvSpPr/>
          <p:nvPr/>
        </p:nvSpPr>
        <p:spPr>
          <a:xfrm>
            <a:off x="681038" y="4077568"/>
            <a:ext cx="1828800" cy="8778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itchFamily="34" charset="0"/>
              <a:cs typeface="Calibri" pitchFamily="34" charset="0"/>
            </a:endParaRPr>
          </a:p>
        </p:txBody>
      </p:sp>
      <p:sp>
        <p:nvSpPr>
          <p:cNvPr id="16" name="Rectangle 15"/>
          <p:cNvSpPr/>
          <p:nvPr/>
        </p:nvSpPr>
        <p:spPr>
          <a:xfrm>
            <a:off x="681038" y="5234035"/>
            <a:ext cx="1828800" cy="8778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pic>
        <p:nvPicPr>
          <p:cNvPr id="123906" name="Picture 2"/>
          <p:cNvPicPr>
            <a:picLocks noChangeAspect="1" noChangeArrowheads="1"/>
          </p:cNvPicPr>
          <p:nvPr/>
        </p:nvPicPr>
        <p:blipFill>
          <a:blip r:embed="rId5" cstate="print"/>
          <a:srcRect/>
          <a:stretch>
            <a:fillRect/>
          </a:stretch>
        </p:blipFill>
        <p:spPr bwMode="auto">
          <a:xfrm>
            <a:off x="846715" y="5310845"/>
            <a:ext cx="1525063" cy="729695"/>
          </a:xfrm>
          <a:prstGeom prst="rect">
            <a:avLst/>
          </a:prstGeom>
          <a:noFill/>
          <a:ln w="9525">
            <a:noFill/>
            <a:miter lim="800000"/>
            <a:headEnd/>
            <a:tailEnd/>
          </a:ln>
        </p:spPr>
      </p:pic>
      <p:pic>
        <p:nvPicPr>
          <p:cNvPr id="123907" name="Picture 3"/>
          <p:cNvPicPr>
            <a:picLocks noChangeAspect="1" noChangeArrowheads="1"/>
          </p:cNvPicPr>
          <p:nvPr/>
        </p:nvPicPr>
        <p:blipFill>
          <a:blip r:embed="rId6" cstate="print"/>
          <a:srcRect/>
          <a:stretch>
            <a:fillRect/>
          </a:stretch>
        </p:blipFill>
        <p:spPr bwMode="auto">
          <a:xfrm>
            <a:off x="731500" y="4235505"/>
            <a:ext cx="1727500" cy="614480"/>
          </a:xfrm>
          <a:prstGeom prst="rect">
            <a:avLst/>
          </a:prstGeom>
          <a:noFill/>
          <a:ln w="9525">
            <a:noFill/>
            <a:miter lim="800000"/>
            <a:headEnd/>
            <a:tailEnd/>
          </a:ln>
        </p:spPr>
      </p:pic>
      <p:sp>
        <p:nvSpPr>
          <p:cNvPr id="19" name="TextBox 18"/>
          <p:cNvSpPr txBox="1"/>
          <p:nvPr/>
        </p:nvSpPr>
        <p:spPr>
          <a:xfrm>
            <a:off x="2690155" y="1700775"/>
            <a:ext cx="6248400" cy="954107"/>
          </a:xfrm>
          <a:prstGeom prst="rect">
            <a:avLst/>
          </a:prstGeom>
          <a:noFill/>
        </p:spPr>
        <p:txBody>
          <a:bodyPr wrap="square" rtlCol="0">
            <a:spAutoFit/>
          </a:bodyPr>
          <a:lstStyle/>
          <a:p>
            <a:r>
              <a:rPr lang="en-US" sz="1400" b="1" dirty="0" smtClean="0">
                <a:solidFill>
                  <a:schemeClr val="tx1">
                    <a:lumMod val="75000"/>
                    <a:lumOff val="25000"/>
                  </a:schemeClr>
                </a:solidFill>
                <a:latin typeface="Calibri" pitchFamily="34" charset="0"/>
                <a:cs typeface="Calibri" pitchFamily="34" charset="0"/>
              </a:rPr>
              <a:t>Inmarsat is an internationally recognized pioneer in the satellite communication industry. The Inmarsat-C network is widely used for VMS, and provides GPS tracking, email and safety services (via the Global Maritime Distress Safety System). Vizada and Stratos provide Inmarsat airtime to Absolute Software.</a:t>
            </a:r>
            <a:endParaRPr lang="en-US" sz="1400" b="1" dirty="0">
              <a:solidFill>
                <a:schemeClr val="tx1">
                  <a:lumMod val="75000"/>
                  <a:lumOff val="25000"/>
                </a:schemeClr>
              </a:solidFill>
              <a:latin typeface="Calibri" pitchFamily="34" charset="0"/>
              <a:cs typeface="Calibri" pitchFamily="34" charset="0"/>
            </a:endParaRPr>
          </a:p>
        </p:txBody>
      </p:sp>
      <p:sp>
        <p:nvSpPr>
          <p:cNvPr id="20" name="TextBox 19"/>
          <p:cNvSpPr txBox="1"/>
          <p:nvPr/>
        </p:nvSpPr>
        <p:spPr>
          <a:xfrm>
            <a:off x="2690155" y="2852925"/>
            <a:ext cx="6248400" cy="954107"/>
          </a:xfrm>
          <a:prstGeom prst="rect">
            <a:avLst/>
          </a:prstGeom>
          <a:noFill/>
        </p:spPr>
        <p:txBody>
          <a:bodyPr wrap="square" rtlCol="0">
            <a:spAutoFit/>
          </a:bodyPr>
          <a:lstStyle/>
          <a:p>
            <a:r>
              <a:rPr lang="en-US" sz="1400" b="1" dirty="0" smtClean="0">
                <a:solidFill>
                  <a:schemeClr val="tx1">
                    <a:lumMod val="75000"/>
                    <a:lumOff val="25000"/>
                  </a:schemeClr>
                </a:solidFill>
                <a:latin typeface="Calibri" pitchFamily="34" charset="0"/>
                <a:cs typeface="Calibri" pitchFamily="34" charset="0"/>
              </a:rPr>
              <a:t>Iridium is the world’s only truly global mobile satellite communications company. Iridium is particularly suited to VMS applications requiring a high number of electronic forms and/or for coverage at high latitudes (&gt;70</a:t>
            </a:r>
            <a:r>
              <a:rPr lang="en-US" sz="1400" dirty="0" smtClean="0"/>
              <a:t>°</a:t>
            </a:r>
            <a:r>
              <a:rPr lang="en-US" sz="1400" b="1" dirty="0" smtClean="0">
                <a:solidFill>
                  <a:schemeClr val="tx1">
                    <a:lumMod val="75000"/>
                    <a:lumOff val="25000"/>
                  </a:schemeClr>
                </a:solidFill>
                <a:latin typeface="Calibri" pitchFamily="34" charset="0"/>
                <a:cs typeface="Calibri" pitchFamily="34" charset="0"/>
              </a:rPr>
              <a:t>). Absolute is an authorized Iridium Value Added Reseller.</a:t>
            </a:r>
            <a:endParaRPr lang="en-US" sz="1400" b="1" dirty="0">
              <a:solidFill>
                <a:schemeClr val="tx1">
                  <a:lumMod val="75000"/>
                  <a:lumOff val="25000"/>
                </a:schemeClr>
              </a:solidFill>
              <a:latin typeface="Calibri" pitchFamily="34" charset="0"/>
              <a:cs typeface="Calibri" pitchFamily="34" charset="0"/>
            </a:endParaRPr>
          </a:p>
        </p:txBody>
      </p:sp>
      <p:sp>
        <p:nvSpPr>
          <p:cNvPr id="21" name="TextBox 20"/>
          <p:cNvSpPr txBox="1"/>
          <p:nvPr/>
        </p:nvSpPr>
        <p:spPr>
          <a:xfrm>
            <a:off x="2690155" y="4043480"/>
            <a:ext cx="6248400" cy="954107"/>
          </a:xfrm>
          <a:prstGeom prst="rect">
            <a:avLst/>
          </a:prstGeom>
          <a:noFill/>
        </p:spPr>
        <p:txBody>
          <a:bodyPr wrap="square" rtlCol="0">
            <a:spAutoFit/>
          </a:bodyPr>
          <a:lstStyle/>
          <a:p>
            <a:r>
              <a:rPr lang="en-US" sz="1400" b="1" dirty="0" smtClean="0">
                <a:solidFill>
                  <a:schemeClr val="tx1">
                    <a:lumMod val="75000"/>
                    <a:lumOff val="25000"/>
                  </a:schemeClr>
                </a:solidFill>
                <a:latin typeface="Calibri" pitchFamily="34" charset="0"/>
                <a:cs typeface="Calibri" pitchFamily="34" charset="0"/>
              </a:rPr>
              <a:t>SkyWave Mobile Communications provides satellite data communication products and network services to enable low-cost and dependable security and remote management of mobile and fixed assets.  Operating on the Inmarsat IsatM2M network, the DMR range of products is ideal for VMS on small to midsize vessels.</a:t>
            </a:r>
            <a:endParaRPr lang="en-US" sz="1400" b="1" dirty="0">
              <a:solidFill>
                <a:schemeClr val="tx1">
                  <a:lumMod val="75000"/>
                  <a:lumOff val="25000"/>
                </a:schemeClr>
              </a:solidFill>
              <a:latin typeface="Calibri" pitchFamily="34" charset="0"/>
              <a:cs typeface="Calibri" pitchFamily="34" charset="0"/>
            </a:endParaRPr>
          </a:p>
        </p:txBody>
      </p:sp>
      <p:sp>
        <p:nvSpPr>
          <p:cNvPr id="22" name="TextBox 21"/>
          <p:cNvSpPr txBox="1"/>
          <p:nvPr/>
        </p:nvSpPr>
        <p:spPr>
          <a:xfrm>
            <a:off x="2651750" y="5195630"/>
            <a:ext cx="6248400" cy="954107"/>
          </a:xfrm>
          <a:prstGeom prst="rect">
            <a:avLst/>
          </a:prstGeom>
          <a:noFill/>
        </p:spPr>
        <p:txBody>
          <a:bodyPr wrap="square" rtlCol="0">
            <a:spAutoFit/>
          </a:bodyPr>
          <a:lstStyle/>
          <a:p>
            <a:r>
              <a:rPr lang="en-US" sz="1400" b="1" dirty="0" smtClean="0">
                <a:solidFill>
                  <a:schemeClr val="tx1">
                    <a:lumMod val="75000"/>
                    <a:lumOff val="25000"/>
                  </a:schemeClr>
                </a:solidFill>
                <a:latin typeface="Calibri" pitchFamily="34" charset="0"/>
                <a:cs typeface="Calibri" pitchFamily="34" charset="0"/>
              </a:rPr>
              <a:t>Globalstar offers specialized simplex data products to send GPS information from remote locations.  These devices are small form factor, low-power devices.  Ideal for covert installation and particularly suited to small fishing boats, this option is suited to even the smallest artisanal fishing vessels.</a:t>
            </a:r>
            <a:endParaRPr lang="en-US" sz="1400" b="1" dirty="0">
              <a:solidFill>
                <a:schemeClr val="tx1">
                  <a:lumMod val="75000"/>
                  <a:lumOff val="25000"/>
                </a:schemeClr>
              </a:solidFill>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14</a:t>
            </a:fld>
            <a:endParaRPr lang="en-US" dirty="0"/>
          </a:p>
        </p:txBody>
      </p:sp>
      <p:sp>
        <p:nvSpPr>
          <p:cNvPr id="10" name="Content Placeholder 2"/>
          <p:cNvSpPr txBox="1">
            <a:spLocks/>
          </p:cNvSpPr>
          <p:nvPr/>
        </p:nvSpPr>
        <p:spPr>
          <a:xfrm>
            <a:off x="846716" y="783935"/>
            <a:ext cx="7719404" cy="1108865"/>
          </a:xfrm>
          <a:prstGeom prst="rect">
            <a:avLst/>
          </a:prstGeom>
        </p:spPr>
        <p:txBody>
          <a:bodyPr vert="horz" lIns="91440" tIns="45720" rIns="91440" bIns="45720" rtlCol="0">
            <a:normAutofit fontScale="92500" lnSpcReduction="10000"/>
          </a:bodyPr>
          <a:lstStyle/>
          <a:p>
            <a:pPr marL="0" marR="0" lvl="0" indent="0" defTabSz="914400" rtl="0" eaLnBrk="1" fontAlgn="auto" latinLnBrk="0" hangingPunct="1">
              <a:lnSpc>
                <a:spcPct val="100000"/>
              </a:lnSpc>
              <a:spcBef>
                <a:spcPct val="20000"/>
              </a:spcBef>
              <a:spcAft>
                <a:spcPts val="0"/>
              </a:spcAft>
              <a:buClrTx/>
              <a:buSzTx/>
              <a:tabLst/>
              <a:defRPr/>
            </a:pPr>
            <a:r>
              <a:rPr lang="en-US" sz="1600" b="1" dirty="0" smtClean="0">
                <a:solidFill>
                  <a:schemeClr val="tx1">
                    <a:lumMod val="75000"/>
                    <a:lumOff val="25000"/>
                  </a:schemeClr>
                </a:solidFill>
                <a:latin typeface="+mj-lt"/>
              </a:rPr>
              <a:t>An estimated 55,000 vessels report today via the communications providers shown – including both Fisheries VMS and Merchant Maritime LRIT systems. </a:t>
            </a:r>
          </a:p>
          <a:p>
            <a:pPr marL="0" marR="0" lvl="0" indent="0" defTabSz="914400" rtl="0" eaLnBrk="1" fontAlgn="auto" latinLnBrk="0" hangingPunct="1">
              <a:lnSpc>
                <a:spcPct val="100000"/>
              </a:lnSpc>
              <a:spcBef>
                <a:spcPts val="1200"/>
              </a:spcBef>
              <a:spcAft>
                <a:spcPts val="0"/>
              </a:spcAft>
              <a:buClrTx/>
              <a:buSzTx/>
              <a:tabLst/>
              <a:defRPr/>
            </a:pPr>
            <a:r>
              <a:rPr lang="en-US" sz="1600" b="1" dirty="0" smtClean="0">
                <a:solidFill>
                  <a:schemeClr val="tx1">
                    <a:lumMod val="75000"/>
                    <a:lumOff val="25000"/>
                  </a:schemeClr>
                </a:solidFill>
                <a:latin typeface="+mj-lt"/>
              </a:rPr>
              <a:t>Over 12,000 of these vessels are monitored by Absolute, in areas that span over over 90 countries and territories worldwide (shown below):</a:t>
            </a:r>
            <a:endParaRPr lang="en-US" sz="1600"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endParaRPr lang="en-US" sz="1600" b="1" dirty="0">
              <a:solidFill>
                <a:schemeClr val="tx1">
                  <a:lumMod val="75000"/>
                  <a:lumOff val="25000"/>
                </a:schemeClr>
              </a:solidFill>
              <a:latin typeface="+mj-lt"/>
            </a:endParaRPr>
          </a:p>
        </p:txBody>
      </p:sp>
      <p:pic>
        <p:nvPicPr>
          <p:cNvPr id="82948" name="Picture 4"/>
          <p:cNvPicPr>
            <a:picLocks noChangeAspect="1" noChangeArrowheads="1"/>
          </p:cNvPicPr>
          <p:nvPr/>
        </p:nvPicPr>
        <p:blipFill>
          <a:blip r:embed="rId3" cstate="print"/>
          <a:srcRect/>
          <a:stretch>
            <a:fillRect/>
          </a:stretch>
        </p:blipFill>
        <p:spPr bwMode="auto">
          <a:xfrm>
            <a:off x="662630" y="2008015"/>
            <a:ext cx="7788275" cy="4106863"/>
          </a:xfrm>
          <a:prstGeom prst="rect">
            <a:avLst/>
          </a:prstGeom>
          <a:noFill/>
          <a:ln w="9525">
            <a:noFill/>
            <a:miter lim="800000"/>
            <a:headEnd/>
            <a:tailEnd/>
          </a:ln>
        </p:spPr>
      </p:pic>
      <p:sp>
        <p:nvSpPr>
          <p:cNvPr id="6" name="TextBox 5"/>
          <p:cNvSpPr txBox="1"/>
          <p:nvPr/>
        </p:nvSpPr>
        <p:spPr>
          <a:xfrm>
            <a:off x="193829" y="102483"/>
            <a:ext cx="5914371" cy="369332"/>
          </a:xfrm>
          <a:prstGeom prst="rect">
            <a:avLst/>
          </a:prstGeom>
          <a:noFill/>
        </p:spPr>
        <p:txBody>
          <a:bodyPr wrap="square" rtlCol="0">
            <a:spAutoFit/>
          </a:bodyPr>
          <a:lstStyle/>
          <a:p>
            <a:r>
              <a:rPr lang="en-US" sz="1800" b="1" dirty="0" smtClean="0">
                <a:solidFill>
                  <a:schemeClr val="bg1"/>
                </a:solidFill>
                <a:latin typeface="Calibri" pitchFamily="34" charset="0"/>
                <a:cs typeface="Calibri" pitchFamily="34" charset="0"/>
              </a:rPr>
              <a:t>Absolute Fisheries Solutions offer Global Coverage</a:t>
            </a:r>
            <a:endParaRPr lang="en-US" sz="1800" b="1" dirty="0">
              <a:solidFill>
                <a:schemeClr val="bg1"/>
              </a:solidFill>
              <a:latin typeface="Calibri" pitchFamily="34" charset="0"/>
              <a:cs typeface="Calibri" pitchFamily="34" charset="0"/>
            </a:endParaRPr>
          </a:p>
        </p:txBody>
      </p:sp>
      <p:sp>
        <p:nvSpPr>
          <p:cNvPr id="7" name="Right Triangle 6"/>
          <p:cNvSpPr/>
          <p:nvPr/>
        </p:nvSpPr>
        <p:spPr>
          <a:xfrm rot="13405601">
            <a:off x="717647" y="86007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p:cNvSpPr/>
          <p:nvPr/>
        </p:nvSpPr>
        <p:spPr>
          <a:xfrm rot="13405601">
            <a:off x="717647" y="1432492"/>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15</a:t>
            </a:fld>
            <a:endParaRPr lang="en-US" dirty="0"/>
          </a:p>
        </p:txBody>
      </p:sp>
      <p:sp>
        <p:nvSpPr>
          <p:cNvPr id="5" name="Title 1"/>
          <p:cNvSpPr txBox="1">
            <a:spLocks/>
          </p:cNvSpPr>
          <p:nvPr/>
        </p:nvSpPr>
        <p:spPr>
          <a:xfrm>
            <a:off x="533400" y="747970"/>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Fishing</a:t>
            </a:r>
            <a:r>
              <a:rPr kumimoji="0" lang="en-US" sz="3200" b="1" i="0" u="none" strike="noStrike" kern="1200" cap="none" spc="0" normalizeH="0" noProof="0" dirty="0" smtClean="0">
                <a:ln>
                  <a:noFill/>
                </a:ln>
                <a:solidFill>
                  <a:srgbClr val="005BA1"/>
                </a:solidFill>
                <a:effectLst/>
                <a:uLnTx/>
                <a:uFillTx/>
                <a:latin typeface="Calibri" pitchFamily="34" charset="0"/>
                <a:ea typeface="+mj-ea"/>
                <a:cs typeface="Calibri" pitchFamily="34" charset="0"/>
              </a:rPr>
              <a:t> Gear &amp; Engine </a:t>
            </a: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Sensors</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pic>
        <p:nvPicPr>
          <p:cNvPr id="81922" name="Picture 2"/>
          <p:cNvPicPr>
            <a:picLocks noChangeAspect="1" noChangeArrowheads="1"/>
          </p:cNvPicPr>
          <p:nvPr/>
        </p:nvPicPr>
        <p:blipFill>
          <a:blip r:embed="rId3" cstate="print"/>
          <a:srcRect/>
          <a:stretch>
            <a:fillRect/>
          </a:stretch>
        </p:blipFill>
        <p:spPr bwMode="auto">
          <a:xfrm>
            <a:off x="4796407" y="1517360"/>
            <a:ext cx="3966968" cy="2342400"/>
          </a:xfrm>
          <a:prstGeom prst="rect">
            <a:avLst/>
          </a:prstGeom>
          <a:noFill/>
          <a:ln w="9525">
            <a:noFill/>
            <a:miter lim="800000"/>
            <a:headEnd/>
            <a:tailEnd/>
          </a:ln>
        </p:spPr>
      </p:pic>
      <p:pic>
        <p:nvPicPr>
          <p:cNvPr id="82946" name="Picture 2"/>
          <p:cNvPicPr>
            <a:picLocks noChangeAspect="1" noChangeArrowheads="1"/>
          </p:cNvPicPr>
          <p:nvPr/>
        </p:nvPicPr>
        <p:blipFill>
          <a:blip r:embed="rId4" cstate="print"/>
          <a:srcRect/>
          <a:stretch>
            <a:fillRect/>
          </a:stretch>
        </p:blipFill>
        <p:spPr bwMode="auto">
          <a:xfrm>
            <a:off x="4802430" y="4041717"/>
            <a:ext cx="3970470" cy="2344468"/>
          </a:xfrm>
          <a:prstGeom prst="rect">
            <a:avLst/>
          </a:prstGeom>
          <a:noFill/>
          <a:ln w="9525">
            <a:noFill/>
            <a:miter lim="800000"/>
            <a:headEnd/>
            <a:tailEnd/>
          </a:ln>
        </p:spPr>
      </p:pic>
      <p:sp>
        <p:nvSpPr>
          <p:cNvPr id="10" name="Content Placeholder 2"/>
          <p:cNvSpPr txBox="1">
            <a:spLocks/>
          </p:cNvSpPr>
          <p:nvPr/>
        </p:nvSpPr>
        <p:spPr>
          <a:xfrm>
            <a:off x="769905" y="1600200"/>
            <a:ext cx="3810000" cy="5105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With </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increasing sophistication of VMS hardware it is now possible to capture sensor data along with GPS location and time information</a:t>
            </a: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Available options include:</a:t>
            </a:r>
            <a:endPar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endParaRPr>
          </a:p>
          <a:p>
            <a:pPr marL="0" lvl="1">
              <a:spcBef>
                <a:spcPts val="36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J1939 Engine Data </a:t>
            </a:r>
            <a:br>
              <a:rPr lang="en-US" sz="1400" dirty="0" smtClean="0">
                <a:solidFill>
                  <a:schemeClr val="tx1">
                    <a:lumMod val="75000"/>
                    <a:lumOff val="25000"/>
                  </a:schemeClr>
                </a:solidFill>
                <a:latin typeface="Calibri" pitchFamily="34" charset="0"/>
                <a:cs typeface="Calibri" pitchFamily="34" charset="0"/>
              </a:rPr>
            </a:br>
            <a:r>
              <a:rPr lang="en-US" sz="1400" dirty="0" smtClean="0">
                <a:solidFill>
                  <a:schemeClr val="tx1">
                    <a:lumMod val="75000"/>
                    <a:lumOff val="25000"/>
                  </a:schemeClr>
                </a:solidFill>
                <a:latin typeface="Calibri" pitchFamily="34" charset="0"/>
                <a:cs typeface="Calibri" pitchFamily="34" charset="0"/>
              </a:rPr>
              <a:t>   (engine RPM, fuel consumption data)</a:t>
            </a:r>
          </a:p>
          <a:p>
            <a:pPr marL="0" lvl="1">
              <a:spcBef>
                <a:spcPts val="36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NMEA-2000 data</a:t>
            </a:r>
            <a:br>
              <a:rPr lang="en-US" sz="1400" dirty="0" smtClean="0">
                <a:solidFill>
                  <a:schemeClr val="tx1">
                    <a:lumMod val="75000"/>
                    <a:lumOff val="25000"/>
                  </a:schemeClr>
                </a:solidFill>
                <a:latin typeface="Calibri" pitchFamily="34" charset="0"/>
                <a:cs typeface="Calibri" pitchFamily="34" charset="0"/>
              </a:rPr>
            </a:br>
            <a:r>
              <a:rPr lang="en-US" sz="1400" dirty="0" smtClean="0">
                <a:solidFill>
                  <a:schemeClr val="tx1">
                    <a:lumMod val="75000"/>
                    <a:lumOff val="25000"/>
                  </a:schemeClr>
                </a:solidFill>
                <a:latin typeface="Calibri" pitchFamily="34" charset="0"/>
                <a:cs typeface="Calibri" pitchFamily="34" charset="0"/>
              </a:rPr>
              <a:t>   (depth soundings, speed-over-water)</a:t>
            </a:r>
          </a:p>
          <a:p>
            <a:pPr marL="0" lvl="1">
              <a:spcBef>
                <a:spcPts val="36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Analog sensors; attached to winch drums and  </a:t>
            </a:r>
          </a:p>
          <a:p>
            <a:pPr marL="0" lvl="1">
              <a:spcBef>
                <a:spcPts val="0"/>
              </a:spcBef>
              <a:defRPr/>
            </a:pPr>
            <a:r>
              <a:rPr lang="en-US" sz="1400" dirty="0" smtClean="0">
                <a:solidFill>
                  <a:schemeClr val="tx1">
                    <a:lumMod val="75000"/>
                    <a:lumOff val="25000"/>
                  </a:schemeClr>
                </a:solidFill>
                <a:latin typeface="Calibri" pitchFamily="34" charset="0"/>
                <a:cs typeface="Calibri" pitchFamily="34" charset="0"/>
              </a:rPr>
              <a:t>    hydraulic lines to monitor gear deployment and  </a:t>
            </a:r>
          </a:p>
          <a:p>
            <a:pPr marL="0" lvl="1">
              <a:spcBef>
                <a:spcPts val="0"/>
              </a:spcBef>
              <a:defRPr/>
            </a:pPr>
            <a:r>
              <a:rPr lang="en-US" sz="1400" dirty="0" smtClean="0">
                <a:solidFill>
                  <a:schemeClr val="tx1">
                    <a:lumMod val="75000"/>
                    <a:lumOff val="25000"/>
                  </a:schemeClr>
                </a:solidFill>
                <a:latin typeface="Calibri" pitchFamily="34" charset="0"/>
                <a:cs typeface="Calibri" pitchFamily="34" charset="0"/>
              </a:rPr>
              <a:t>    retraction</a:t>
            </a:r>
          </a:p>
          <a:p>
            <a:pPr lvl="0">
              <a:spcBef>
                <a:spcPct val="20000"/>
              </a:spcBef>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Additional options on Fleet Broadband and Iridium OpenPort:</a:t>
            </a:r>
          </a:p>
          <a:p>
            <a:pPr marL="0" lvl="1" fontAlgn="auto">
              <a:spcBef>
                <a:spcPct val="20000"/>
              </a:spcBef>
              <a:spcAft>
                <a:spcPts val="0"/>
              </a:spcAft>
              <a:buFont typeface="Arial" pitchFamily="34" charset="0"/>
              <a:buChar char="•"/>
              <a:defRPr/>
            </a:pPr>
            <a:r>
              <a:rPr lang="en-US" sz="1400" b="1" dirty="0" smtClean="0">
                <a:solidFill>
                  <a:schemeClr val="tx1">
                    <a:lumMod val="75000"/>
                    <a:lumOff val="25000"/>
                  </a:schemeClr>
                </a:solidFill>
                <a:latin typeface="Calibri" pitchFamily="34" charset="0"/>
                <a:cs typeface="Calibri" pitchFamily="34" charset="0"/>
              </a:rPr>
              <a:t>  </a:t>
            </a:r>
            <a:r>
              <a:rPr lang="en-US" sz="1400" dirty="0" smtClean="0">
                <a:solidFill>
                  <a:schemeClr val="tx1">
                    <a:lumMod val="75000"/>
                    <a:lumOff val="25000"/>
                  </a:schemeClr>
                </a:solidFill>
                <a:latin typeface="Calibri" pitchFamily="34" charset="0"/>
                <a:cs typeface="Calibri" pitchFamily="34" charset="0"/>
              </a:rPr>
              <a:t>Realtime GPS data (&lt;1 minute resolution)</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Slow frame rate video capture</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Enhanced Gear Sensor Resolution</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RFID tag readers</a:t>
            </a:r>
          </a:p>
        </p:txBody>
      </p:sp>
      <p:sp>
        <p:nvSpPr>
          <p:cNvPr id="11" name="Right Triangle 10"/>
          <p:cNvSpPr/>
          <p:nvPr/>
        </p:nvSpPr>
        <p:spPr>
          <a:xfrm rot="13405601">
            <a:off x="602433" y="1690584"/>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3405601">
            <a:off x="602434" y="262731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p:cNvSpPr/>
          <p:nvPr/>
        </p:nvSpPr>
        <p:spPr>
          <a:xfrm rot="13405601">
            <a:off x="602436" y="479306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16</a:t>
            </a:fld>
            <a:endParaRPr lang="en-US" dirty="0"/>
          </a:p>
        </p:txBody>
      </p:sp>
      <p:sp>
        <p:nvSpPr>
          <p:cNvPr id="5" name="Title 1"/>
          <p:cNvSpPr txBox="1">
            <a:spLocks/>
          </p:cNvSpPr>
          <p:nvPr/>
        </p:nvSpPr>
        <p:spPr>
          <a:xfrm>
            <a:off x="571805" y="747970"/>
            <a:ext cx="8339960" cy="914400"/>
          </a:xfrm>
          <a:prstGeom prst="rect">
            <a:avLst/>
          </a:prstGeom>
        </p:spPr>
        <p:txBody>
          <a:bodyPr>
            <a:normAutofit/>
          </a:bodyPr>
          <a:lstStyle/>
          <a:p>
            <a:pPr lvl="0" fontAlgn="auto">
              <a:spcAft>
                <a:spcPts val="0"/>
              </a:spcAft>
            </a:pPr>
            <a:r>
              <a:rPr lang="en-US" sz="3200" b="1" dirty="0" smtClean="0">
                <a:solidFill>
                  <a:srgbClr val="005BA1"/>
                </a:solidFill>
                <a:latin typeface="Calibri" pitchFamily="34" charset="0"/>
                <a:ea typeface="+mj-ea"/>
                <a:cs typeface="Calibri" pitchFamily="34" charset="0"/>
              </a:rPr>
              <a:t>Illegal, Unregulated and Unreported Fishing</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sp>
        <p:nvSpPr>
          <p:cNvPr id="13" name="Rectangle 12"/>
          <p:cNvSpPr/>
          <p:nvPr/>
        </p:nvSpPr>
        <p:spPr>
          <a:xfrm>
            <a:off x="4800600" y="4043480"/>
            <a:ext cx="3962400" cy="232534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pic>
        <p:nvPicPr>
          <p:cNvPr id="124931" name="Picture 3"/>
          <p:cNvPicPr>
            <a:picLocks noChangeAspect="1" noChangeArrowheads="1"/>
          </p:cNvPicPr>
          <p:nvPr/>
        </p:nvPicPr>
        <p:blipFill>
          <a:blip r:embed="rId3" cstate="print"/>
          <a:srcRect/>
          <a:stretch>
            <a:fillRect/>
          </a:stretch>
        </p:blipFill>
        <p:spPr bwMode="auto">
          <a:xfrm>
            <a:off x="4802430" y="4029364"/>
            <a:ext cx="3977125" cy="2344511"/>
          </a:xfrm>
          <a:prstGeom prst="rect">
            <a:avLst/>
          </a:prstGeom>
          <a:noFill/>
          <a:ln w="9525">
            <a:noFill/>
            <a:miter lim="800000"/>
            <a:headEnd/>
            <a:tailEnd/>
          </a:ln>
        </p:spPr>
      </p:pic>
      <p:pic>
        <p:nvPicPr>
          <p:cNvPr id="124932" name="Picture 4"/>
          <p:cNvPicPr>
            <a:picLocks noChangeAspect="1" noChangeArrowheads="1"/>
          </p:cNvPicPr>
          <p:nvPr/>
        </p:nvPicPr>
        <p:blipFill>
          <a:blip r:embed="rId4" cstate="print"/>
          <a:srcRect/>
          <a:stretch>
            <a:fillRect/>
          </a:stretch>
        </p:blipFill>
        <p:spPr bwMode="auto">
          <a:xfrm>
            <a:off x="4802431" y="1545350"/>
            <a:ext cx="3977124" cy="2344510"/>
          </a:xfrm>
          <a:prstGeom prst="rect">
            <a:avLst/>
          </a:prstGeom>
          <a:noFill/>
          <a:ln w="9525">
            <a:noFill/>
            <a:miter lim="800000"/>
            <a:headEnd/>
            <a:tailEnd/>
          </a:ln>
        </p:spPr>
      </p:pic>
      <p:sp>
        <p:nvSpPr>
          <p:cNvPr id="12" name="Content Placeholder 2"/>
          <p:cNvSpPr txBox="1">
            <a:spLocks/>
          </p:cNvSpPr>
          <p:nvPr/>
        </p:nvSpPr>
        <p:spPr>
          <a:xfrm>
            <a:off x="769905" y="1600200"/>
            <a:ext cx="3810000" cy="5105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VMS provides an overview of known vessels – those with permits/licenses and transmitting position information</a:t>
            </a:r>
            <a:endPar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lvl="0">
              <a:spcBef>
                <a:spcPct val="20000"/>
              </a:spcBef>
              <a:defRPr/>
            </a:pPr>
            <a:r>
              <a:rPr lang="en-US" sz="1400" b="1" dirty="0" smtClean="0">
                <a:solidFill>
                  <a:schemeClr val="tx1">
                    <a:lumMod val="75000"/>
                    <a:lumOff val="25000"/>
                  </a:schemeClr>
                </a:solidFill>
                <a:latin typeface="Calibri" pitchFamily="34" charset="0"/>
                <a:cs typeface="Calibri" pitchFamily="34" charset="0"/>
              </a:rPr>
              <a:t>IUU detection, using Satellite Radar, helps to identify potential hotspots for illegal fishing and VMS non-reporting by:</a:t>
            </a:r>
          </a:p>
          <a:p>
            <a:pPr lvl="0">
              <a:spcBef>
                <a:spcPct val="20000"/>
              </a:spcBef>
              <a:buFont typeface="Arial" pitchFamily="34" charset="0"/>
              <a:buChar char="•"/>
              <a:defRPr/>
            </a:pPr>
            <a:r>
              <a:rPr lang="en-US" sz="1400" b="1" dirty="0" smtClean="0">
                <a:solidFill>
                  <a:schemeClr val="tx1">
                    <a:lumMod val="75000"/>
                    <a:lumOff val="25000"/>
                  </a:schemeClr>
                </a:solidFill>
                <a:latin typeface="Calibri" pitchFamily="34" charset="0"/>
                <a:cs typeface="Calibri" pitchFamily="34" charset="0"/>
              </a:rPr>
              <a:t>   </a:t>
            </a:r>
            <a:r>
              <a:rPr lang="en-US" sz="1400" dirty="0" smtClean="0">
                <a:solidFill>
                  <a:schemeClr val="tx1">
                    <a:lumMod val="75000"/>
                    <a:lumOff val="25000"/>
                  </a:schemeClr>
                </a:solidFill>
                <a:latin typeface="Calibri" pitchFamily="34" charset="0"/>
                <a:cs typeface="Calibri" pitchFamily="34" charset="0"/>
              </a:rPr>
              <a:t>Estimating the total vessel count in area</a:t>
            </a:r>
          </a:p>
          <a:p>
            <a:pPr lvl="0">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Matching all known vessels to VMS</a:t>
            </a:r>
          </a:p>
          <a:p>
            <a:pPr lvl="0">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Identifying approximate size ranges and count  </a:t>
            </a:r>
          </a:p>
          <a:p>
            <a:pPr lvl="0">
              <a:spcBef>
                <a:spcPts val="0"/>
              </a:spcBef>
              <a:defRPr/>
            </a:pPr>
            <a:r>
              <a:rPr lang="en-US" sz="1400" dirty="0" smtClean="0">
                <a:solidFill>
                  <a:schemeClr val="tx1">
                    <a:lumMod val="75000"/>
                    <a:lumOff val="25000"/>
                  </a:schemeClr>
                </a:solidFill>
                <a:latin typeface="Calibri" pitchFamily="34" charset="0"/>
                <a:cs typeface="Calibri" pitchFamily="34" charset="0"/>
              </a:rPr>
              <a:t>    of unknown vessels; i.e. &lt;10m, 10-20m, &gt;20m</a:t>
            </a:r>
          </a:p>
          <a:p>
            <a:pPr lvl="0">
              <a:spcBef>
                <a:spcPct val="20000"/>
              </a:spcBef>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r>
              <a:rPr lang="en-US" sz="1600" b="1" dirty="0" smtClean="0">
                <a:solidFill>
                  <a:schemeClr val="tx1">
                    <a:lumMod val="75000"/>
                    <a:lumOff val="25000"/>
                  </a:schemeClr>
                </a:solidFill>
                <a:latin typeface="Calibri" pitchFamily="34" charset="0"/>
                <a:cs typeface="Calibri" pitchFamily="34" charset="0"/>
              </a:rPr>
              <a:t>Meteorological Data provides a further indication of the most active areas for Highly Migratory Species</a:t>
            </a: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r>
              <a:rPr lang="en-US" sz="1600" b="1" dirty="0" smtClean="0">
                <a:solidFill>
                  <a:schemeClr val="tx1">
                    <a:lumMod val="75000"/>
                    <a:lumOff val="25000"/>
                  </a:schemeClr>
                </a:solidFill>
                <a:latin typeface="Calibri" pitchFamily="34" charset="0"/>
                <a:cs typeface="Calibri" pitchFamily="34" charset="0"/>
              </a:rPr>
              <a:t>The combination of these two technologies enables precisely targeted deployment of surveillance assets</a:t>
            </a: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Calibri" pitchFamily="34" charset="0"/>
              <a:cs typeface="Calibri" pitchFamily="34" charset="0"/>
            </a:endParaRPr>
          </a:p>
        </p:txBody>
      </p:sp>
      <p:sp>
        <p:nvSpPr>
          <p:cNvPr id="15" name="Right Triangle 14"/>
          <p:cNvSpPr/>
          <p:nvPr/>
        </p:nvSpPr>
        <p:spPr>
          <a:xfrm rot="13405601">
            <a:off x="602433" y="1690584"/>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p:cNvSpPr/>
          <p:nvPr/>
        </p:nvSpPr>
        <p:spPr>
          <a:xfrm rot="13405601">
            <a:off x="602434" y="262731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p:cNvSpPr/>
          <p:nvPr/>
        </p:nvSpPr>
        <p:spPr>
          <a:xfrm rot="13405601">
            <a:off x="602436" y="459151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3405601">
            <a:off x="602436" y="564855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17</a:t>
            </a:fld>
            <a:endParaRPr lang="en-US" dirty="0"/>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8" name="Title 1"/>
          <p:cNvSpPr txBox="1">
            <a:spLocks/>
          </p:cNvSpPr>
          <p:nvPr/>
        </p:nvSpPr>
        <p:spPr>
          <a:xfrm>
            <a:off x="4417795" y="932675"/>
            <a:ext cx="4532375" cy="914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Fisheries Monitoring Center</a:t>
            </a:r>
          </a:p>
          <a:p>
            <a:pPr fontAlgn="auto">
              <a:spcAft>
                <a:spcPts val="0"/>
              </a:spcAft>
              <a:defRPr/>
            </a:pPr>
            <a:r>
              <a:rPr lang="en-US" sz="1600" dirty="0" smtClean="0">
                <a:solidFill>
                  <a:srgbClr val="005BA1"/>
                </a:solidFill>
                <a:latin typeface="Calibri" pitchFamily="34" charset="0"/>
                <a:cs typeface="Calibri" pitchFamily="34" charset="0"/>
              </a:rPr>
              <a:t>Custom built consoles and monitoring centers for use in fisheries surveillance applications</a:t>
            </a:r>
            <a:endParaRPr lang="en-US" sz="2800" dirty="0">
              <a:solidFill>
                <a:srgbClr val="005BA1"/>
              </a:solidFill>
              <a:latin typeface="Calibri" pitchFamily="34" charset="0"/>
              <a:cs typeface="Calibr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700" b="1" i="0" u="none" strike="noStrike" kern="1200" cap="none" spc="0" normalizeH="0" noProof="0" dirty="0" smtClean="0">
              <a:ln>
                <a:noFill/>
              </a:ln>
              <a:solidFill>
                <a:srgbClr val="005BA1"/>
              </a:solidFill>
              <a:effectLst/>
              <a:uLnTx/>
              <a:uFillTx/>
              <a:latin typeface="Calibri" pitchFamily="34" charset="0"/>
              <a:ea typeface="+mj-ea"/>
              <a:cs typeface="Calibri" pitchFamily="34" charset="0"/>
            </a:endParaRPr>
          </a:p>
        </p:txBody>
      </p:sp>
      <p:cxnSp>
        <p:nvCxnSpPr>
          <p:cNvPr id="23" name="Straight Connector 22"/>
          <p:cNvCxnSpPr/>
          <p:nvPr/>
        </p:nvCxnSpPr>
        <p:spPr>
          <a:xfrm rot="16200000" flipH="1">
            <a:off x="1067971" y="3630199"/>
            <a:ext cx="6166502" cy="3354"/>
          </a:xfrm>
          <a:prstGeom prst="line">
            <a:avLst/>
          </a:prstGeom>
          <a:ln w="19050">
            <a:solidFill>
              <a:schemeClr val="tx1">
                <a:lumMod val="75000"/>
                <a:lumOff val="25000"/>
              </a:schemeClr>
            </a:solidFill>
          </a:ln>
          <a:effectLst>
            <a:outerShdw blurRad="50800" dist="50800" dir="2700000" algn="tl" rotWithShape="0">
              <a:prstClr val="black">
                <a:alpha val="51000"/>
              </a:prstClr>
            </a:outerShdw>
          </a:effectLst>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648810" y="2186281"/>
            <a:ext cx="4495190" cy="4247317"/>
          </a:xfrm>
          <a:prstGeom prst="rect">
            <a:avLst/>
          </a:prstGeom>
          <a:noFill/>
        </p:spPr>
        <p:txBody>
          <a:bodyPr wrap="square" rtlCol="0">
            <a:spAutoFit/>
          </a:bodyPr>
          <a:lstStyle/>
          <a:p>
            <a:r>
              <a:rPr lang="en-US" sz="1800" b="1" dirty="0" smtClean="0">
                <a:solidFill>
                  <a:schemeClr val="tx1">
                    <a:lumMod val="75000"/>
                    <a:lumOff val="25000"/>
                  </a:schemeClr>
                </a:solidFill>
                <a:latin typeface="Calibri" pitchFamily="34" charset="0"/>
                <a:cs typeface="Calibri" pitchFamily="34" charset="0"/>
              </a:rPr>
              <a:t>Monitoring, Control and Surveillance</a:t>
            </a:r>
          </a:p>
          <a:p>
            <a:endParaRPr lang="en-US" sz="1800" b="1" dirty="0" smtClean="0">
              <a:solidFill>
                <a:schemeClr val="tx1">
                  <a:lumMod val="75000"/>
                  <a:lumOff val="25000"/>
                </a:schemeClr>
              </a:solidFill>
              <a:latin typeface="Calibri" pitchFamily="34" charset="0"/>
              <a:cs typeface="Calibri" pitchFamily="34" charset="0"/>
            </a:endParaRPr>
          </a:p>
          <a:p>
            <a:r>
              <a:rPr lang="en-US" sz="1800" b="1" dirty="0" smtClean="0">
                <a:solidFill>
                  <a:schemeClr val="tx1">
                    <a:lumMod val="75000"/>
                    <a:lumOff val="25000"/>
                  </a:schemeClr>
                </a:solidFill>
                <a:latin typeface="Calibri" pitchFamily="34" charset="0"/>
                <a:cs typeface="Calibri" pitchFamily="34" charset="0"/>
              </a:rPr>
              <a:t>Performance, Security and Reliability</a:t>
            </a:r>
          </a:p>
          <a:p>
            <a:endParaRPr lang="en-US" sz="1800" b="1" dirty="0" smtClean="0">
              <a:solidFill>
                <a:schemeClr val="tx1">
                  <a:lumMod val="75000"/>
                  <a:lumOff val="25000"/>
                </a:schemeClr>
              </a:solidFill>
              <a:latin typeface="Calibri" pitchFamily="34" charset="0"/>
              <a:cs typeface="Calibri" pitchFamily="34" charset="0"/>
            </a:endParaRPr>
          </a:p>
          <a:p>
            <a:pPr lvl="0"/>
            <a:r>
              <a:rPr lang="en-US" sz="1800" b="1" dirty="0" smtClean="0">
                <a:solidFill>
                  <a:schemeClr val="tx1">
                    <a:lumMod val="75000"/>
                    <a:lumOff val="25000"/>
                  </a:schemeClr>
                </a:solidFill>
                <a:latin typeface="Calibri" pitchFamily="34" charset="0"/>
                <a:cs typeface="Calibri" pitchFamily="34" charset="0"/>
              </a:rPr>
              <a:t>Fisheries Intelligence and Surveillance</a:t>
            </a:r>
          </a:p>
          <a:p>
            <a:pPr lvl="0"/>
            <a:endParaRPr lang="en-US" sz="1800" b="1" dirty="0" smtClean="0">
              <a:solidFill>
                <a:schemeClr val="tx1">
                  <a:lumMod val="75000"/>
                  <a:lumOff val="25000"/>
                </a:schemeClr>
              </a:solidFill>
              <a:latin typeface="Calibri" pitchFamily="34" charset="0"/>
              <a:cs typeface="Calibri" pitchFamily="34" charset="0"/>
            </a:endParaRPr>
          </a:p>
          <a:p>
            <a:pPr lvl="0"/>
            <a:r>
              <a:rPr lang="en-US" sz="1800" b="1" dirty="0" smtClean="0">
                <a:solidFill>
                  <a:schemeClr val="tx1">
                    <a:lumMod val="75000"/>
                    <a:lumOff val="25000"/>
                  </a:schemeClr>
                </a:solidFill>
                <a:latin typeface="Calibri" pitchFamily="34" charset="0"/>
                <a:cs typeface="Calibri" pitchFamily="34" charset="0"/>
              </a:rPr>
              <a:t>Remote Access Options</a:t>
            </a:r>
          </a:p>
          <a:p>
            <a:pPr lvl="0"/>
            <a:endParaRPr lang="en-US" sz="1800" b="1" dirty="0" smtClean="0">
              <a:solidFill>
                <a:schemeClr val="tx1">
                  <a:lumMod val="75000"/>
                  <a:lumOff val="25000"/>
                </a:schemeClr>
              </a:solidFill>
              <a:latin typeface="Calibri" pitchFamily="34" charset="0"/>
              <a:cs typeface="Calibri" pitchFamily="34" charset="0"/>
            </a:endParaRPr>
          </a:p>
          <a:p>
            <a:r>
              <a:rPr lang="en-US" sz="1800" b="1" dirty="0" smtClean="0">
                <a:solidFill>
                  <a:schemeClr val="tx1">
                    <a:lumMod val="75000"/>
                    <a:lumOff val="25000"/>
                  </a:schemeClr>
                </a:solidFill>
                <a:latin typeface="Calibri" pitchFamily="34" charset="0"/>
                <a:cs typeface="Calibri" pitchFamily="34" charset="0"/>
              </a:rPr>
              <a:t>Training and Certification</a:t>
            </a:r>
          </a:p>
          <a:p>
            <a:pPr lvl="0"/>
            <a:endParaRPr lang="en-US" sz="1800" b="1" dirty="0" smtClean="0">
              <a:solidFill>
                <a:schemeClr val="tx1">
                  <a:lumMod val="75000"/>
                  <a:lumOff val="25000"/>
                </a:schemeClr>
              </a:solidFill>
              <a:latin typeface="Calibri" pitchFamily="34" charset="0"/>
              <a:cs typeface="Calibri" pitchFamily="34" charset="0"/>
            </a:endParaRPr>
          </a:p>
          <a:p>
            <a:r>
              <a:rPr lang="en-US" sz="1800" b="1" dirty="0" smtClean="0">
                <a:solidFill>
                  <a:schemeClr val="tx1">
                    <a:lumMod val="75000"/>
                    <a:lumOff val="25000"/>
                  </a:schemeClr>
                </a:solidFill>
                <a:latin typeface="Calibri" pitchFamily="34" charset="0"/>
                <a:cs typeface="Calibri" pitchFamily="34" charset="0"/>
              </a:rPr>
              <a:t>Search &amp; Rescue and Counter-Piracy</a:t>
            </a:r>
          </a:p>
          <a:p>
            <a:endParaRPr lang="en-US" sz="1800" b="1" dirty="0" smtClean="0">
              <a:solidFill>
                <a:schemeClr val="tx1">
                  <a:lumMod val="75000"/>
                  <a:lumOff val="25000"/>
                </a:schemeClr>
              </a:solidFill>
              <a:latin typeface="Calibri" pitchFamily="34" charset="0"/>
              <a:cs typeface="Calibri" pitchFamily="34" charset="0"/>
            </a:endParaRPr>
          </a:p>
          <a:p>
            <a:r>
              <a:rPr lang="en-US" sz="1800" b="1" dirty="0" smtClean="0">
                <a:solidFill>
                  <a:schemeClr val="tx1">
                    <a:lumMod val="75000"/>
                    <a:lumOff val="25000"/>
                  </a:schemeClr>
                </a:solidFill>
                <a:latin typeface="Calibri" pitchFamily="34" charset="0"/>
                <a:cs typeface="Calibri" pitchFamily="34" charset="0"/>
              </a:rPr>
              <a:t>Prosecution and Legal Support</a:t>
            </a:r>
          </a:p>
          <a:p>
            <a:endParaRPr lang="en-US" sz="1800" b="1" dirty="0" smtClean="0">
              <a:solidFill>
                <a:schemeClr val="tx1">
                  <a:lumMod val="75000"/>
                  <a:lumOff val="25000"/>
                </a:schemeClr>
              </a:solidFill>
              <a:latin typeface="Calibri" pitchFamily="34" charset="0"/>
              <a:cs typeface="Calibri" pitchFamily="34" charset="0"/>
            </a:endParaRPr>
          </a:p>
          <a:p>
            <a:r>
              <a:rPr lang="en-US" sz="1800" b="1" dirty="0" smtClean="0">
                <a:solidFill>
                  <a:schemeClr val="tx1">
                    <a:lumMod val="75000"/>
                    <a:lumOff val="25000"/>
                  </a:schemeClr>
                </a:solidFill>
                <a:latin typeface="Calibri" pitchFamily="34" charset="0"/>
                <a:cs typeface="Calibri" pitchFamily="34" charset="0"/>
              </a:rPr>
              <a:t>Case Study: Australian Fisheries</a:t>
            </a:r>
          </a:p>
        </p:txBody>
      </p:sp>
      <p:pic>
        <p:nvPicPr>
          <p:cNvPr id="16" name="Picture 15" descr="fishing_montage.jpg"/>
          <p:cNvPicPr>
            <a:picLocks noChangeAspect="1"/>
          </p:cNvPicPr>
          <p:nvPr/>
        </p:nvPicPr>
        <p:blipFill>
          <a:blip r:embed="rId3" cstate="print"/>
          <a:stretch>
            <a:fillRect/>
          </a:stretch>
        </p:blipFill>
        <p:spPr>
          <a:xfrm>
            <a:off x="0" y="548625"/>
            <a:ext cx="4171510" cy="6181420"/>
          </a:xfrm>
          <a:prstGeom prst="rect">
            <a:avLst/>
          </a:prstGeom>
        </p:spPr>
      </p:pic>
      <p:sp>
        <p:nvSpPr>
          <p:cNvPr id="17" name="Right Triangle 16"/>
          <p:cNvSpPr/>
          <p:nvPr/>
        </p:nvSpPr>
        <p:spPr>
          <a:xfrm rot="13405601">
            <a:off x="4481337" y="231121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13405601">
            <a:off x="4481337" y="2848886"/>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p:cNvSpPr/>
          <p:nvPr/>
        </p:nvSpPr>
        <p:spPr>
          <a:xfrm rot="13405601">
            <a:off x="4481338" y="341077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p:cNvSpPr/>
          <p:nvPr/>
        </p:nvSpPr>
        <p:spPr>
          <a:xfrm rot="13405601">
            <a:off x="4481338" y="395775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Triangle 26"/>
          <p:cNvSpPr/>
          <p:nvPr/>
        </p:nvSpPr>
        <p:spPr>
          <a:xfrm rot="13405601">
            <a:off x="4481338" y="4495421"/>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p:cNvSpPr/>
          <p:nvPr/>
        </p:nvSpPr>
        <p:spPr>
          <a:xfrm rot="13405601">
            <a:off x="4481339" y="504778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Triangle 28"/>
          <p:cNvSpPr/>
          <p:nvPr/>
        </p:nvSpPr>
        <p:spPr>
          <a:xfrm rot="13405601">
            <a:off x="4481340" y="559511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p:cNvSpPr/>
          <p:nvPr/>
        </p:nvSpPr>
        <p:spPr>
          <a:xfrm rot="13405601">
            <a:off x="4481341" y="615354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11076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p:cNvPicPr>
            <a:picLocks noChangeAspect="1" noChangeArrowheads="1"/>
          </p:cNvPicPr>
          <p:nvPr/>
        </p:nvPicPr>
        <p:blipFill>
          <a:blip r:embed="rId3" cstate="print"/>
          <a:srcRect/>
          <a:stretch>
            <a:fillRect/>
          </a:stretch>
        </p:blipFill>
        <p:spPr bwMode="auto">
          <a:xfrm>
            <a:off x="0" y="762964"/>
            <a:ext cx="9144000" cy="5968866"/>
          </a:xfrm>
          <a:prstGeom prst="rect">
            <a:avLst/>
          </a:prstGeom>
          <a:noFill/>
          <a:ln w="9525">
            <a:noFill/>
            <a:miter lim="800000"/>
            <a:headEnd/>
            <a:tailEnd/>
          </a:ln>
        </p:spPr>
      </p:pic>
      <p:sp>
        <p:nvSpPr>
          <p:cNvPr id="95234" name="Rectangle 2"/>
          <p:cNvSpPr>
            <a:spLocks noChangeArrowheads="1"/>
          </p:cNvSpPr>
          <p:nvPr/>
        </p:nvSpPr>
        <p:spPr bwMode="auto">
          <a:xfrm>
            <a:off x="0" y="3840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58382" y="2171160"/>
            <a:ext cx="1561358" cy="338554"/>
          </a:xfrm>
          <a:prstGeom prst="rect">
            <a:avLst/>
          </a:prstGeom>
          <a:noFill/>
        </p:spPr>
        <p:txBody>
          <a:bodyPr wrap="square" rtlCol="0">
            <a:spAutoFit/>
          </a:bodyPr>
          <a:lstStyle/>
          <a:p>
            <a:r>
              <a:rPr lang="en-US" sz="1600" b="1" dirty="0" smtClean="0">
                <a:solidFill>
                  <a:schemeClr val="tx1">
                    <a:lumMod val="50000"/>
                    <a:lumOff val="50000"/>
                  </a:schemeClr>
                </a:solidFill>
                <a:latin typeface="Calibri" pitchFamily="34" charset="0"/>
                <a:cs typeface="Calibri" pitchFamily="34" charset="0"/>
              </a:rPr>
              <a:t>Ship</a:t>
            </a:r>
            <a:endParaRPr lang="en-US" sz="1600" b="1" dirty="0">
              <a:solidFill>
                <a:schemeClr val="tx1">
                  <a:lumMod val="50000"/>
                  <a:lumOff val="50000"/>
                </a:schemeClr>
              </a:solidFill>
              <a:latin typeface="Calibri" pitchFamily="34" charset="0"/>
              <a:cs typeface="Calibri" pitchFamily="34" charset="0"/>
            </a:endParaRPr>
          </a:p>
        </p:txBody>
      </p:sp>
      <p:sp>
        <p:nvSpPr>
          <p:cNvPr id="11" name="TextBox 10"/>
          <p:cNvSpPr txBox="1"/>
          <p:nvPr/>
        </p:nvSpPr>
        <p:spPr>
          <a:xfrm>
            <a:off x="7145135" y="4057393"/>
            <a:ext cx="1574605" cy="830997"/>
          </a:xfrm>
          <a:prstGeom prst="rect">
            <a:avLst/>
          </a:prstGeom>
          <a:noFill/>
        </p:spPr>
        <p:txBody>
          <a:bodyPr wrap="square" rtlCol="0">
            <a:spAutoFit/>
          </a:bodyPr>
          <a:lstStyle/>
          <a:p>
            <a:r>
              <a:rPr lang="en-US" sz="1600" b="1" dirty="0" smtClean="0">
                <a:solidFill>
                  <a:schemeClr val="tx1">
                    <a:lumMod val="50000"/>
                    <a:lumOff val="50000"/>
                  </a:schemeClr>
                </a:solidFill>
                <a:latin typeface="Calibri" pitchFamily="34" charset="0"/>
                <a:cs typeface="Calibri" pitchFamily="34" charset="0"/>
              </a:rPr>
              <a:t>Fisheries</a:t>
            </a:r>
          </a:p>
          <a:p>
            <a:r>
              <a:rPr lang="en-US" sz="1600" b="1" dirty="0" smtClean="0">
                <a:solidFill>
                  <a:schemeClr val="tx1">
                    <a:lumMod val="50000"/>
                    <a:lumOff val="50000"/>
                  </a:schemeClr>
                </a:solidFill>
                <a:latin typeface="Calibri" pitchFamily="34" charset="0"/>
                <a:cs typeface="Calibri" pitchFamily="34" charset="0"/>
              </a:rPr>
              <a:t>Monitoring Center</a:t>
            </a:r>
            <a:endParaRPr lang="en-US" sz="1600" b="1" dirty="0">
              <a:solidFill>
                <a:schemeClr val="tx1">
                  <a:lumMod val="50000"/>
                  <a:lumOff val="50000"/>
                </a:schemeClr>
              </a:solidFill>
              <a:latin typeface="Calibri" pitchFamily="34" charset="0"/>
              <a:cs typeface="Calibri" pitchFamily="34" charset="0"/>
            </a:endParaRPr>
          </a:p>
        </p:txBody>
      </p:sp>
      <p:sp>
        <p:nvSpPr>
          <p:cNvPr id="12" name="TextBox 11"/>
          <p:cNvSpPr txBox="1"/>
          <p:nvPr/>
        </p:nvSpPr>
        <p:spPr>
          <a:xfrm>
            <a:off x="7119977" y="5970821"/>
            <a:ext cx="1868598" cy="338554"/>
          </a:xfrm>
          <a:prstGeom prst="rect">
            <a:avLst/>
          </a:prstGeom>
          <a:noFill/>
        </p:spPr>
        <p:txBody>
          <a:bodyPr wrap="square" rtlCol="0">
            <a:spAutoFit/>
          </a:bodyPr>
          <a:lstStyle/>
          <a:p>
            <a:r>
              <a:rPr lang="en-US" sz="1600" b="1" dirty="0" smtClean="0">
                <a:solidFill>
                  <a:schemeClr val="tx1">
                    <a:lumMod val="50000"/>
                    <a:lumOff val="50000"/>
                  </a:schemeClr>
                </a:solidFill>
                <a:latin typeface="Calibri" pitchFamily="34" charset="0"/>
                <a:cs typeface="Calibri" pitchFamily="34" charset="0"/>
              </a:rPr>
              <a:t>Users</a:t>
            </a:r>
            <a:endParaRPr lang="en-US" sz="1600" b="1" dirty="0">
              <a:solidFill>
                <a:schemeClr val="tx1">
                  <a:lumMod val="50000"/>
                  <a:lumOff val="50000"/>
                </a:schemeClr>
              </a:solidFill>
              <a:latin typeface="Calibri" pitchFamily="34" charset="0"/>
              <a:cs typeface="Calibri" pitchFamily="34" charset="0"/>
            </a:endParaRPr>
          </a:p>
        </p:txBody>
      </p:sp>
      <p:sp>
        <p:nvSpPr>
          <p:cNvPr id="13" name="TextBox 12"/>
          <p:cNvSpPr txBox="1"/>
          <p:nvPr/>
        </p:nvSpPr>
        <p:spPr>
          <a:xfrm>
            <a:off x="4774219" y="2497755"/>
            <a:ext cx="1065146" cy="646331"/>
          </a:xfrm>
          <a:prstGeom prst="rect">
            <a:avLst/>
          </a:prstGeom>
          <a:noFill/>
        </p:spPr>
        <p:txBody>
          <a:bodyPr wrap="square" rtlCol="0">
            <a:spAutoFit/>
          </a:bodyPr>
          <a:lstStyle/>
          <a:p>
            <a:pPr algn="ctr"/>
            <a:r>
              <a:rPr lang="en-US" sz="1200" dirty="0" smtClean="0">
                <a:latin typeface="Calibri" pitchFamily="34" charset="0"/>
                <a:cs typeface="Calibri" pitchFamily="34" charset="0"/>
              </a:rPr>
              <a:t>Synthetic</a:t>
            </a:r>
          </a:p>
          <a:p>
            <a:pPr algn="ctr"/>
            <a:r>
              <a:rPr lang="en-US" sz="1200" dirty="0" smtClean="0">
                <a:latin typeface="Calibri" pitchFamily="34" charset="0"/>
                <a:cs typeface="Calibri" pitchFamily="34" charset="0"/>
              </a:rPr>
              <a:t>Aperture</a:t>
            </a:r>
          </a:p>
          <a:p>
            <a:pPr algn="ctr"/>
            <a:r>
              <a:rPr lang="en-US" sz="1200" dirty="0" smtClean="0">
                <a:latin typeface="Calibri" pitchFamily="34" charset="0"/>
                <a:cs typeface="Calibri" pitchFamily="34" charset="0"/>
              </a:rPr>
              <a:t>Radar</a:t>
            </a:r>
            <a:endParaRPr lang="en-US" sz="1200" dirty="0">
              <a:latin typeface="Calibri" pitchFamily="34" charset="0"/>
              <a:cs typeface="Calibri" pitchFamily="34" charset="0"/>
            </a:endParaRPr>
          </a:p>
        </p:txBody>
      </p:sp>
      <p:sp>
        <p:nvSpPr>
          <p:cNvPr id="14" name="TextBox 13"/>
          <p:cNvSpPr txBox="1"/>
          <p:nvPr/>
        </p:nvSpPr>
        <p:spPr>
          <a:xfrm>
            <a:off x="3402886" y="2497755"/>
            <a:ext cx="1437949" cy="646331"/>
          </a:xfrm>
          <a:prstGeom prst="rect">
            <a:avLst/>
          </a:prstGeom>
          <a:noFill/>
        </p:spPr>
        <p:txBody>
          <a:bodyPr wrap="square" rtlCol="0">
            <a:spAutoFit/>
          </a:bodyPr>
          <a:lstStyle/>
          <a:p>
            <a:pPr algn="ctr"/>
            <a:r>
              <a:rPr lang="en-US" sz="1200" dirty="0" smtClean="0">
                <a:latin typeface="Calibri" pitchFamily="34" charset="0"/>
                <a:cs typeface="Calibri" pitchFamily="34" charset="0"/>
              </a:rPr>
              <a:t>Ocean &amp;</a:t>
            </a:r>
          </a:p>
          <a:p>
            <a:pPr algn="ctr"/>
            <a:r>
              <a:rPr lang="en-US" sz="1200" dirty="0" smtClean="0">
                <a:latin typeface="Calibri" pitchFamily="34" charset="0"/>
                <a:cs typeface="Calibri" pitchFamily="34" charset="0"/>
              </a:rPr>
              <a:t>Meteorological</a:t>
            </a:r>
          </a:p>
          <a:p>
            <a:pPr algn="ctr"/>
            <a:r>
              <a:rPr lang="en-US" sz="1200" dirty="0" smtClean="0">
                <a:latin typeface="Calibri" pitchFamily="34" charset="0"/>
                <a:cs typeface="Calibri" pitchFamily="34" charset="0"/>
              </a:rPr>
              <a:t>Data</a:t>
            </a:r>
            <a:endParaRPr lang="en-US" sz="1200" dirty="0">
              <a:latin typeface="Calibri" pitchFamily="34" charset="0"/>
              <a:cs typeface="Calibri" pitchFamily="34" charset="0"/>
            </a:endParaRPr>
          </a:p>
        </p:txBody>
      </p:sp>
      <p:sp>
        <p:nvSpPr>
          <p:cNvPr id="16" name="TextBox 15"/>
          <p:cNvSpPr txBox="1"/>
          <p:nvPr/>
        </p:nvSpPr>
        <p:spPr>
          <a:xfrm>
            <a:off x="1153955" y="2513834"/>
            <a:ext cx="1544459" cy="646331"/>
          </a:xfrm>
          <a:prstGeom prst="rect">
            <a:avLst/>
          </a:prstGeom>
          <a:noFill/>
        </p:spPr>
        <p:txBody>
          <a:bodyPr wrap="square" rtlCol="0">
            <a:spAutoFit/>
          </a:bodyPr>
          <a:lstStyle/>
          <a:p>
            <a:pPr algn="ctr"/>
            <a:r>
              <a:rPr lang="en-US" sz="1200" b="1" dirty="0" smtClean="0">
                <a:latin typeface="Calibri" pitchFamily="34" charset="0"/>
                <a:cs typeface="Calibri" pitchFamily="34" charset="0"/>
              </a:rPr>
              <a:t>E-Forms</a:t>
            </a:r>
          </a:p>
          <a:p>
            <a:pPr algn="ctr"/>
            <a:endParaRPr lang="en-US" sz="1200" b="1" dirty="0" smtClean="0">
              <a:latin typeface="Calibri" pitchFamily="34" charset="0"/>
              <a:cs typeface="Calibri" pitchFamily="34" charset="0"/>
            </a:endParaRPr>
          </a:p>
          <a:p>
            <a:pPr algn="ctr"/>
            <a:r>
              <a:rPr lang="en-US" sz="1200" b="1" dirty="0" smtClean="0">
                <a:latin typeface="Calibri" pitchFamily="34" charset="0"/>
                <a:cs typeface="Calibri" pitchFamily="34" charset="0"/>
              </a:rPr>
              <a:t>GPS Tracking</a:t>
            </a:r>
            <a:endParaRPr lang="en-US" sz="1200" b="1" dirty="0">
              <a:latin typeface="Calibri" pitchFamily="34" charset="0"/>
              <a:cs typeface="Calibri" pitchFamily="34" charset="0"/>
            </a:endParaRPr>
          </a:p>
        </p:txBody>
      </p:sp>
      <p:sp>
        <p:nvSpPr>
          <p:cNvPr id="17" name="TextBox 16"/>
          <p:cNvSpPr txBox="1"/>
          <p:nvPr/>
        </p:nvSpPr>
        <p:spPr>
          <a:xfrm>
            <a:off x="731500" y="3673880"/>
            <a:ext cx="2396581" cy="523220"/>
          </a:xfrm>
          <a:prstGeom prst="rect">
            <a:avLst/>
          </a:prstGeom>
          <a:noFill/>
        </p:spPr>
        <p:txBody>
          <a:bodyPr wrap="square" rtlCol="0">
            <a:spAutoFit/>
          </a:bodyPr>
          <a:lstStyle/>
          <a:p>
            <a:pPr algn="ctr"/>
            <a:r>
              <a:rPr lang="en-US" sz="1400" b="1" dirty="0" smtClean="0">
                <a:latin typeface="Calibri" pitchFamily="34" charset="0"/>
                <a:cs typeface="Calibri" pitchFamily="34" charset="0"/>
              </a:rPr>
              <a:t>Communication</a:t>
            </a:r>
          </a:p>
          <a:p>
            <a:pPr algn="ctr"/>
            <a:r>
              <a:rPr lang="en-US" sz="1400" b="1" dirty="0" smtClean="0">
                <a:latin typeface="Calibri" pitchFamily="34" charset="0"/>
                <a:cs typeface="Calibri" pitchFamily="34" charset="0"/>
              </a:rPr>
              <a:t>Service Providers</a:t>
            </a:r>
            <a:endParaRPr lang="en-US" sz="1400" b="1" dirty="0">
              <a:latin typeface="Calibri" pitchFamily="34" charset="0"/>
              <a:cs typeface="Calibri" pitchFamily="34" charset="0"/>
            </a:endParaRPr>
          </a:p>
        </p:txBody>
      </p:sp>
      <p:sp>
        <p:nvSpPr>
          <p:cNvPr id="18" name="TextBox 17"/>
          <p:cNvSpPr txBox="1"/>
          <p:nvPr/>
        </p:nvSpPr>
        <p:spPr>
          <a:xfrm>
            <a:off x="3519594" y="3673880"/>
            <a:ext cx="2396581" cy="523220"/>
          </a:xfrm>
          <a:prstGeom prst="rect">
            <a:avLst/>
          </a:prstGeom>
          <a:noFill/>
        </p:spPr>
        <p:txBody>
          <a:bodyPr wrap="square" rtlCol="0">
            <a:spAutoFit/>
          </a:bodyPr>
          <a:lstStyle/>
          <a:p>
            <a:pPr algn="ctr"/>
            <a:r>
              <a:rPr lang="en-US" sz="1400" b="1" dirty="0" smtClean="0">
                <a:latin typeface="Calibri" pitchFamily="34" charset="0"/>
                <a:cs typeface="Calibri" pitchFamily="34" charset="0"/>
              </a:rPr>
              <a:t>Data</a:t>
            </a:r>
          </a:p>
          <a:p>
            <a:pPr algn="ctr"/>
            <a:r>
              <a:rPr lang="en-US" sz="1400" b="1" dirty="0" smtClean="0">
                <a:latin typeface="Calibri" pitchFamily="34" charset="0"/>
                <a:cs typeface="Calibri" pitchFamily="34" charset="0"/>
              </a:rPr>
              <a:t>Providers</a:t>
            </a:r>
            <a:endParaRPr lang="en-US" sz="1400" b="1" dirty="0">
              <a:latin typeface="Calibri" pitchFamily="34" charset="0"/>
              <a:cs typeface="Calibri" pitchFamily="34" charset="0"/>
            </a:endParaRPr>
          </a:p>
        </p:txBody>
      </p:sp>
      <p:sp>
        <p:nvSpPr>
          <p:cNvPr id="19" name="TextBox 18"/>
          <p:cNvSpPr txBox="1"/>
          <p:nvPr/>
        </p:nvSpPr>
        <p:spPr>
          <a:xfrm>
            <a:off x="1541425" y="4849985"/>
            <a:ext cx="3568245" cy="369332"/>
          </a:xfrm>
          <a:prstGeom prst="rect">
            <a:avLst/>
          </a:prstGeom>
          <a:noFill/>
        </p:spPr>
        <p:txBody>
          <a:bodyPr wrap="square" rtlCol="0">
            <a:spAutoFit/>
          </a:bodyPr>
          <a:lstStyle/>
          <a:p>
            <a:pPr algn="ctr"/>
            <a:r>
              <a:rPr lang="en-US" sz="1800" b="1" dirty="0" smtClean="0">
                <a:latin typeface="Calibri" pitchFamily="34" charset="0"/>
                <a:cs typeface="Calibri" pitchFamily="34" charset="0"/>
              </a:rPr>
              <a:t>The Fleet Information System</a:t>
            </a:r>
            <a:endParaRPr lang="en-US" sz="1800" b="1" dirty="0">
              <a:latin typeface="Calibri" pitchFamily="34" charset="0"/>
              <a:cs typeface="Calibri" pitchFamily="34" charset="0"/>
            </a:endParaRPr>
          </a:p>
        </p:txBody>
      </p:sp>
      <p:sp>
        <p:nvSpPr>
          <p:cNvPr id="20" name="TextBox 19"/>
          <p:cNvSpPr txBox="1"/>
          <p:nvPr/>
        </p:nvSpPr>
        <p:spPr>
          <a:xfrm>
            <a:off x="289690" y="5896445"/>
            <a:ext cx="1065147" cy="461665"/>
          </a:xfrm>
          <a:prstGeom prst="rect">
            <a:avLst/>
          </a:prstGeom>
          <a:noFill/>
        </p:spPr>
        <p:txBody>
          <a:bodyPr wrap="square" rtlCol="0">
            <a:spAutoFit/>
          </a:bodyPr>
          <a:lstStyle/>
          <a:p>
            <a:pPr algn="ctr"/>
            <a:r>
              <a:rPr lang="en-US" sz="1200" b="1" dirty="0" smtClean="0">
                <a:latin typeface="Calibri" pitchFamily="34" charset="0"/>
                <a:cs typeface="Calibri" pitchFamily="34" charset="0"/>
              </a:rPr>
              <a:t>Licensing</a:t>
            </a:r>
          </a:p>
          <a:p>
            <a:pPr algn="ctr"/>
            <a:r>
              <a:rPr lang="en-US" sz="1200" b="1" dirty="0" smtClean="0">
                <a:latin typeface="Calibri" pitchFamily="34" charset="0"/>
                <a:cs typeface="Calibri" pitchFamily="34" charset="0"/>
              </a:rPr>
              <a:t>Permits</a:t>
            </a:r>
            <a:endParaRPr lang="en-US" sz="1200" b="1" dirty="0">
              <a:latin typeface="Calibri" pitchFamily="34" charset="0"/>
              <a:cs typeface="Calibri" pitchFamily="34" charset="0"/>
            </a:endParaRPr>
          </a:p>
        </p:txBody>
      </p:sp>
      <p:sp>
        <p:nvSpPr>
          <p:cNvPr id="21" name="TextBox 20"/>
          <p:cNvSpPr txBox="1"/>
          <p:nvPr/>
        </p:nvSpPr>
        <p:spPr>
          <a:xfrm>
            <a:off x="1307575" y="5896445"/>
            <a:ext cx="1065147" cy="461665"/>
          </a:xfrm>
          <a:prstGeom prst="rect">
            <a:avLst/>
          </a:prstGeom>
          <a:noFill/>
        </p:spPr>
        <p:txBody>
          <a:bodyPr wrap="square" rtlCol="0">
            <a:spAutoFit/>
          </a:bodyPr>
          <a:lstStyle/>
          <a:p>
            <a:pPr algn="ctr"/>
            <a:r>
              <a:rPr lang="en-US" sz="1200" b="1" dirty="0" smtClean="0">
                <a:latin typeface="Calibri" pitchFamily="34" charset="0"/>
                <a:cs typeface="Calibri" pitchFamily="34" charset="0"/>
              </a:rPr>
              <a:t>Search &amp; Rescue</a:t>
            </a:r>
            <a:endParaRPr lang="en-US" sz="1200" b="1" dirty="0">
              <a:latin typeface="Calibri" pitchFamily="34" charset="0"/>
              <a:cs typeface="Calibri" pitchFamily="34" charset="0"/>
            </a:endParaRPr>
          </a:p>
        </p:txBody>
      </p:sp>
      <p:sp>
        <p:nvSpPr>
          <p:cNvPr id="22" name="TextBox 21"/>
          <p:cNvSpPr txBox="1"/>
          <p:nvPr/>
        </p:nvSpPr>
        <p:spPr>
          <a:xfrm>
            <a:off x="2306105" y="5896445"/>
            <a:ext cx="1065147" cy="461665"/>
          </a:xfrm>
          <a:prstGeom prst="rect">
            <a:avLst/>
          </a:prstGeom>
          <a:noFill/>
        </p:spPr>
        <p:txBody>
          <a:bodyPr wrap="square" rtlCol="0">
            <a:spAutoFit/>
          </a:bodyPr>
          <a:lstStyle/>
          <a:p>
            <a:pPr algn="ctr"/>
            <a:r>
              <a:rPr lang="en-US" sz="1200" b="1" dirty="0" smtClean="0">
                <a:latin typeface="Calibri" pitchFamily="34" charset="0"/>
                <a:cs typeface="Calibri" pitchFamily="34" charset="0"/>
              </a:rPr>
              <a:t>Fisheries Science</a:t>
            </a:r>
            <a:endParaRPr lang="en-US" sz="1200" b="1" dirty="0">
              <a:latin typeface="Calibri" pitchFamily="34" charset="0"/>
              <a:cs typeface="Calibri" pitchFamily="34" charset="0"/>
            </a:endParaRPr>
          </a:p>
        </p:txBody>
      </p:sp>
      <p:sp>
        <p:nvSpPr>
          <p:cNvPr id="23" name="TextBox 22"/>
          <p:cNvSpPr txBox="1"/>
          <p:nvPr/>
        </p:nvSpPr>
        <p:spPr>
          <a:xfrm>
            <a:off x="3314828" y="5896445"/>
            <a:ext cx="1065147" cy="461665"/>
          </a:xfrm>
          <a:prstGeom prst="rect">
            <a:avLst/>
          </a:prstGeom>
          <a:noFill/>
        </p:spPr>
        <p:txBody>
          <a:bodyPr wrap="square" rtlCol="0">
            <a:spAutoFit/>
          </a:bodyPr>
          <a:lstStyle/>
          <a:p>
            <a:pPr algn="ctr"/>
            <a:r>
              <a:rPr lang="en-US" sz="1200" b="1" dirty="0" smtClean="0">
                <a:latin typeface="Calibri" pitchFamily="34" charset="0"/>
                <a:cs typeface="Calibri" pitchFamily="34" charset="0"/>
              </a:rPr>
              <a:t>Quota</a:t>
            </a:r>
          </a:p>
          <a:p>
            <a:pPr algn="ctr"/>
            <a:r>
              <a:rPr lang="en-US" sz="1200" b="1" dirty="0" smtClean="0">
                <a:latin typeface="Calibri" pitchFamily="34" charset="0"/>
                <a:cs typeface="Calibri" pitchFamily="34" charset="0"/>
              </a:rPr>
              <a:t>Mngmt</a:t>
            </a:r>
            <a:endParaRPr lang="en-US" sz="1200" b="1" dirty="0">
              <a:latin typeface="Calibri" pitchFamily="34" charset="0"/>
              <a:cs typeface="Calibri" pitchFamily="34" charset="0"/>
            </a:endParaRPr>
          </a:p>
        </p:txBody>
      </p:sp>
      <p:sp>
        <p:nvSpPr>
          <p:cNvPr id="24" name="TextBox 23"/>
          <p:cNvSpPr txBox="1"/>
          <p:nvPr/>
        </p:nvSpPr>
        <p:spPr>
          <a:xfrm>
            <a:off x="4215544" y="6005373"/>
            <a:ext cx="1278176" cy="261610"/>
          </a:xfrm>
          <a:prstGeom prst="rect">
            <a:avLst/>
          </a:prstGeom>
          <a:noFill/>
        </p:spPr>
        <p:txBody>
          <a:bodyPr wrap="square" rtlCol="0">
            <a:spAutoFit/>
          </a:bodyPr>
          <a:lstStyle/>
          <a:p>
            <a:pPr algn="ctr"/>
            <a:r>
              <a:rPr lang="en-US" sz="1100" b="1" dirty="0" smtClean="0">
                <a:latin typeface="Calibri" pitchFamily="34" charset="0"/>
                <a:cs typeface="Calibri" pitchFamily="34" charset="0"/>
              </a:rPr>
              <a:t>Enforcement</a:t>
            </a:r>
            <a:endParaRPr lang="en-US" sz="1100" b="1" dirty="0">
              <a:latin typeface="Calibri" pitchFamily="34" charset="0"/>
              <a:cs typeface="Calibri" pitchFamily="34" charset="0"/>
            </a:endParaRPr>
          </a:p>
        </p:txBody>
      </p:sp>
      <p:sp>
        <p:nvSpPr>
          <p:cNvPr id="25" name="TextBox 24"/>
          <p:cNvSpPr txBox="1"/>
          <p:nvPr/>
        </p:nvSpPr>
        <p:spPr>
          <a:xfrm>
            <a:off x="5340100" y="5974060"/>
            <a:ext cx="1065148" cy="276999"/>
          </a:xfrm>
          <a:prstGeom prst="rect">
            <a:avLst/>
          </a:prstGeom>
          <a:noFill/>
        </p:spPr>
        <p:txBody>
          <a:bodyPr wrap="square" rtlCol="0">
            <a:spAutoFit/>
          </a:bodyPr>
          <a:lstStyle/>
          <a:p>
            <a:pPr algn="ctr"/>
            <a:r>
              <a:rPr lang="en-US" sz="1200" b="1" dirty="0" smtClean="0">
                <a:latin typeface="Calibri" pitchFamily="34" charset="0"/>
                <a:cs typeface="Calibri" pitchFamily="34" charset="0"/>
              </a:rPr>
              <a:t>Legal</a:t>
            </a:r>
            <a:endParaRPr lang="en-US" sz="1200" b="1" dirty="0">
              <a:latin typeface="Calibri" pitchFamily="34" charset="0"/>
              <a:cs typeface="Calibri" pitchFamily="34" charset="0"/>
            </a:endParaRPr>
          </a:p>
        </p:txBody>
      </p:sp>
      <p:sp>
        <p:nvSpPr>
          <p:cNvPr id="26" name="TextBox 25"/>
          <p:cNvSpPr txBox="1"/>
          <p:nvPr/>
        </p:nvSpPr>
        <p:spPr>
          <a:xfrm>
            <a:off x="424260" y="2076661"/>
            <a:ext cx="1162550" cy="276999"/>
          </a:xfrm>
          <a:prstGeom prst="rect">
            <a:avLst/>
          </a:prstGeom>
          <a:noFill/>
        </p:spPr>
        <p:txBody>
          <a:bodyPr wrap="square" rtlCol="0">
            <a:spAutoFit/>
          </a:bodyPr>
          <a:lstStyle/>
          <a:p>
            <a:pPr algn="r"/>
            <a:r>
              <a:rPr lang="en-US" sz="1200" dirty="0" smtClean="0">
                <a:latin typeface="Calibri" pitchFamily="34" charset="0"/>
                <a:cs typeface="Calibri" pitchFamily="34" charset="0"/>
              </a:rPr>
              <a:t>Captain</a:t>
            </a:r>
            <a:endParaRPr lang="en-US" sz="1200" dirty="0">
              <a:latin typeface="Calibri" pitchFamily="34" charset="0"/>
              <a:cs typeface="Calibri" pitchFamily="34" charset="0"/>
            </a:endParaRPr>
          </a:p>
        </p:txBody>
      </p:sp>
      <p:sp>
        <p:nvSpPr>
          <p:cNvPr id="27" name="TextBox 26"/>
          <p:cNvSpPr txBox="1"/>
          <p:nvPr/>
        </p:nvSpPr>
        <p:spPr>
          <a:xfrm>
            <a:off x="2292544" y="2076661"/>
            <a:ext cx="1162550" cy="276999"/>
          </a:xfrm>
          <a:prstGeom prst="rect">
            <a:avLst/>
          </a:prstGeom>
          <a:noFill/>
        </p:spPr>
        <p:txBody>
          <a:bodyPr wrap="square" rtlCol="0">
            <a:spAutoFit/>
          </a:bodyPr>
          <a:lstStyle/>
          <a:p>
            <a:r>
              <a:rPr lang="en-US" sz="1200" dirty="0" smtClean="0">
                <a:latin typeface="Calibri" pitchFamily="34" charset="0"/>
                <a:cs typeface="Calibri" pitchFamily="34" charset="0"/>
              </a:rPr>
              <a:t>Observer</a:t>
            </a:r>
            <a:endParaRPr lang="en-US" sz="1200" dirty="0">
              <a:latin typeface="Calibri" pitchFamily="34" charset="0"/>
              <a:cs typeface="Calibri" pitchFamily="34" charset="0"/>
            </a:endParaRPr>
          </a:p>
        </p:txBody>
      </p:sp>
      <p:sp>
        <p:nvSpPr>
          <p:cNvPr id="28" name="Rectangle 27"/>
          <p:cNvSpPr/>
          <p:nvPr/>
        </p:nvSpPr>
        <p:spPr>
          <a:xfrm>
            <a:off x="0" y="779055"/>
            <a:ext cx="3304635" cy="4608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extBox 7"/>
          <p:cNvSpPr txBox="1"/>
          <p:nvPr/>
        </p:nvSpPr>
        <p:spPr>
          <a:xfrm>
            <a:off x="560298" y="779055"/>
            <a:ext cx="2360288" cy="430887"/>
          </a:xfrm>
          <a:prstGeom prst="rect">
            <a:avLst/>
          </a:prstGeom>
          <a:noFill/>
        </p:spPr>
        <p:txBody>
          <a:bodyPr wrap="square" rtlCol="0">
            <a:spAutoFit/>
          </a:bodyPr>
          <a:lstStyle/>
          <a:p>
            <a:r>
              <a:rPr lang="en-US" sz="2200" b="1" dirty="0" smtClean="0">
                <a:solidFill>
                  <a:schemeClr val="bg1"/>
                </a:solidFill>
                <a:latin typeface="Calibri" pitchFamily="34" charset="0"/>
                <a:cs typeface="Calibri" pitchFamily="34" charset="0"/>
              </a:rPr>
              <a:t>Vessels with VMS</a:t>
            </a:r>
            <a:endParaRPr lang="en-US" sz="2200" b="1" dirty="0">
              <a:solidFill>
                <a:schemeClr val="bg1"/>
              </a:solidFill>
              <a:latin typeface="Calibri" pitchFamily="34" charset="0"/>
              <a:cs typeface="Calibri" pitchFamily="34" charset="0"/>
            </a:endParaRPr>
          </a:p>
        </p:txBody>
      </p:sp>
      <p:sp>
        <p:nvSpPr>
          <p:cNvPr id="29" name="Title 1"/>
          <p:cNvSpPr txBox="1">
            <a:spLocks/>
          </p:cNvSpPr>
          <p:nvPr/>
        </p:nvSpPr>
        <p:spPr>
          <a:xfrm>
            <a:off x="193830" y="95085"/>
            <a:ext cx="7696200" cy="453540"/>
          </a:xfrm>
          <a:prstGeom prst="rect">
            <a:avLst/>
          </a:prstGeom>
        </p:spPr>
        <p:txBody>
          <a:bodyPr>
            <a:normAutofit/>
          </a:bodyPr>
          <a:lstStyle/>
          <a:p>
            <a:pPr lvl="0" fontAlgn="auto">
              <a:spcAft>
                <a:spcPts val="0"/>
              </a:spcAft>
              <a:defRPr/>
            </a:pPr>
            <a:r>
              <a:rPr lang="en-US" sz="1800" b="1" noProof="0" dirty="0" smtClean="0">
                <a:solidFill>
                  <a:schemeClr val="bg1"/>
                </a:solidFill>
                <a:latin typeface="Calibri" pitchFamily="34" charset="0"/>
                <a:cs typeface="Calibri" pitchFamily="34" charset="0"/>
              </a:rPr>
              <a:t>Overview of the Fisheries Monitoring Center </a:t>
            </a:r>
            <a:endParaRPr kumimoji="0" lang="en-US" sz="18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sp>
        <p:nvSpPr>
          <p:cNvPr id="31" name="Rectangle 30"/>
          <p:cNvSpPr/>
          <p:nvPr/>
        </p:nvSpPr>
        <p:spPr>
          <a:xfrm>
            <a:off x="3333515" y="779055"/>
            <a:ext cx="5800961" cy="4608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extBox 8"/>
          <p:cNvSpPr txBox="1"/>
          <p:nvPr/>
        </p:nvSpPr>
        <p:spPr>
          <a:xfrm>
            <a:off x="3589097" y="779055"/>
            <a:ext cx="3901683" cy="430887"/>
          </a:xfrm>
          <a:prstGeom prst="rect">
            <a:avLst/>
          </a:prstGeom>
          <a:noFill/>
        </p:spPr>
        <p:txBody>
          <a:bodyPr wrap="square" rtlCol="0">
            <a:spAutoFit/>
          </a:bodyPr>
          <a:lstStyle/>
          <a:p>
            <a:r>
              <a:rPr lang="en-US" sz="2200" b="1" dirty="0" smtClean="0">
                <a:solidFill>
                  <a:schemeClr val="bg1"/>
                </a:solidFill>
                <a:latin typeface="Calibri" pitchFamily="34" charset="0"/>
                <a:cs typeface="Calibri" pitchFamily="34" charset="0"/>
              </a:rPr>
              <a:t>IUU Vessels </a:t>
            </a:r>
            <a:r>
              <a:rPr lang="en-US" sz="2000" dirty="0" smtClean="0">
                <a:solidFill>
                  <a:schemeClr val="bg1"/>
                </a:solidFill>
                <a:latin typeface="Calibri" pitchFamily="34" charset="0"/>
                <a:cs typeface="Calibri" pitchFamily="34" charset="0"/>
              </a:rPr>
              <a:t>(no VMS fitted)</a:t>
            </a:r>
            <a:endParaRPr lang="en-US" sz="2000" dirty="0">
              <a:solidFill>
                <a:schemeClr val="bg1"/>
              </a:solidFill>
              <a:latin typeface="Calibri" pitchFamily="34" charset="0"/>
              <a:cs typeface="Calibri" pitchFamily="34" charset="0"/>
            </a:endParaRPr>
          </a:p>
        </p:txBody>
      </p:sp>
      <p:sp>
        <p:nvSpPr>
          <p:cNvPr id="4" name="Slide Number Placeholder 3"/>
          <p:cNvSpPr>
            <a:spLocks noGrp="1"/>
          </p:cNvSpPr>
          <p:nvPr>
            <p:ph type="sldNum" sz="quarter" idx="12"/>
          </p:nvPr>
        </p:nvSpPr>
        <p:spPr>
          <a:xfrm>
            <a:off x="8369926" y="6347780"/>
            <a:ext cx="733864" cy="274320"/>
          </a:xfrm>
        </p:spPr>
        <p:txBody>
          <a:bodyPr/>
          <a:lstStyle/>
          <a:p>
            <a:pPr>
              <a:defRPr/>
            </a:pPr>
            <a:fld id="{26A18189-2875-4E74-BC34-6E57EA371B35}"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711770"/>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Monitoring, Control and Surveillance</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graphicFrame>
        <p:nvGraphicFramePr>
          <p:cNvPr id="10" name="Group 4"/>
          <p:cNvGraphicFramePr>
            <a:graphicFrameLocks noGrp="1"/>
          </p:cNvGraphicFramePr>
          <p:nvPr/>
        </p:nvGraphicFramePr>
        <p:xfrm>
          <a:off x="685800" y="4839037"/>
          <a:ext cx="4495800" cy="1524000"/>
        </p:xfrm>
        <a:graphic>
          <a:graphicData uri="http://schemas.openxmlformats.org/drawingml/2006/table">
            <a:tbl>
              <a:tblPr>
                <a:solidFill>
                  <a:srgbClr val="F7FCFF"/>
                </a:solidFill>
                <a:tableStyleId>{3C2FFA5D-87B4-456A-9821-1D502468CF0F}</a:tableStyleId>
              </a:tblPr>
              <a:tblGrid>
                <a:gridCol w="3308909"/>
                <a:gridCol w="1186891"/>
              </a:tblGrid>
              <a:tr h="381000">
                <a:tc>
                  <a:txBody>
                    <a:bodyPr/>
                    <a:lstStyle/>
                    <a:p>
                      <a:r>
                        <a:rPr lang="en-US" sz="1600" b="1" dirty="0" smtClean="0">
                          <a:solidFill>
                            <a:schemeClr val="tx1">
                              <a:lumMod val="75000"/>
                              <a:lumOff val="25000"/>
                            </a:schemeClr>
                          </a:solidFill>
                          <a:latin typeface="+mj-lt"/>
                        </a:rPr>
                        <a:t>  Measured System Availability </a:t>
                      </a:r>
                      <a:endParaRPr lang="en-US" sz="1600" b="1" dirty="0">
                        <a:solidFill>
                          <a:schemeClr val="tx1">
                            <a:lumMod val="75000"/>
                            <a:lumOff val="25000"/>
                          </a:schemeClr>
                        </a:solidFill>
                        <a:latin typeface="+mj-lt"/>
                      </a:endParaRP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b="1" dirty="0" smtClean="0">
                          <a:solidFill>
                            <a:schemeClr val="tx1">
                              <a:lumMod val="75000"/>
                              <a:lumOff val="25000"/>
                            </a:schemeClr>
                          </a:solidFill>
                          <a:latin typeface="+mj-lt"/>
                        </a:rPr>
                        <a:t>99.67%</a:t>
                      </a:r>
                      <a:endParaRPr lang="en-US" sz="1600" b="1" dirty="0">
                        <a:solidFill>
                          <a:schemeClr val="tx1">
                            <a:lumMod val="75000"/>
                            <a:lumOff val="25000"/>
                          </a:schemeClr>
                        </a:solidFill>
                        <a:latin typeface="+mj-lt"/>
                      </a:endParaRP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tx1">
                              <a:lumMod val="75000"/>
                              <a:lumOff val="25000"/>
                            </a:schemeClr>
                          </a:solidFill>
                          <a:effectLst/>
                          <a:latin typeface="+mj-lt"/>
                          <a:ea typeface="ヒラギノ角ゴ ProN W3" charset="0"/>
                          <a:cs typeface="ヒラギノ角ゴ ProN W3" charset="0"/>
                          <a:sym typeface="Arial" charset="0"/>
                        </a:rPr>
                        <a:t>  Number of 24 x 7 Duty Officers</a:t>
                      </a: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b="1" kern="1200" dirty="0" smtClean="0">
                          <a:solidFill>
                            <a:schemeClr val="tx1">
                              <a:lumMod val="75000"/>
                              <a:lumOff val="25000"/>
                            </a:schemeClr>
                          </a:solidFill>
                          <a:latin typeface="+mn-lt"/>
                          <a:ea typeface="+mn-ea"/>
                          <a:cs typeface="+mn-cs"/>
                        </a:rPr>
                        <a:t>6</a:t>
                      </a:r>
                      <a:endParaRPr lang="en-US" sz="1600" b="1" dirty="0">
                        <a:solidFill>
                          <a:schemeClr val="tx1">
                            <a:lumMod val="75000"/>
                            <a:lumOff val="25000"/>
                          </a:schemeClr>
                        </a:solidFill>
                        <a:latin typeface="+mj-lt"/>
                      </a:endParaRP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lumMod val="75000"/>
                              <a:lumOff val="25000"/>
                            </a:schemeClr>
                          </a:solidFill>
                          <a:effectLst/>
                          <a:latin typeface="+mj-lt"/>
                          <a:sym typeface="Arial" charset="0"/>
                        </a:rPr>
                        <a:t>  Search &amp; Rescue Positions Sent</a:t>
                      </a:r>
                      <a:endParaRPr kumimoji="0" lang="en-US" sz="1600" b="1" i="0" u="none" strike="noStrike" cap="none" normalizeH="0" baseline="0" dirty="0" smtClean="0">
                        <a:ln>
                          <a:noFill/>
                        </a:ln>
                        <a:solidFill>
                          <a:schemeClr val="tx1">
                            <a:lumMod val="75000"/>
                            <a:lumOff val="25000"/>
                          </a:schemeClr>
                        </a:solidFill>
                        <a:effectLst/>
                        <a:latin typeface="+mj-lt"/>
                        <a:ea typeface="ヒラギノ角ゴ ProN W3" charset="0"/>
                        <a:cs typeface="ヒラギノ角ゴ ProN W3" charset="0"/>
                        <a:sym typeface="Arial" charset="0"/>
                      </a:endParaRP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lumMod val="75000"/>
                              <a:lumOff val="25000"/>
                            </a:schemeClr>
                          </a:solidFill>
                          <a:effectLst/>
                          <a:latin typeface="+mj-lt"/>
                          <a:sym typeface="Arial" charset="0"/>
                        </a:rPr>
                        <a:t>9,000+</a:t>
                      </a:r>
                      <a:endParaRPr kumimoji="0" lang="en-US" sz="1600" b="1" i="0" u="none" strike="noStrike" cap="none" normalizeH="0" baseline="0" dirty="0" smtClean="0">
                        <a:ln>
                          <a:noFill/>
                        </a:ln>
                        <a:solidFill>
                          <a:schemeClr val="tx1">
                            <a:lumMod val="75000"/>
                            <a:lumOff val="25000"/>
                          </a:schemeClr>
                        </a:solidFill>
                        <a:effectLst/>
                        <a:latin typeface="+mj-lt"/>
                        <a:ea typeface="ヒラギノ角ゴ ProN W3" charset="0"/>
                        <a:cs typeface="ヒラギノ角ゴ ProN W3" charset="0"/>
                        <a:sym typeface="Arial" charset="0"/>
                      </a:endParaRP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lumMod val="75000"/>
                              <a:lumOff val="25000"/>
                            </a:schemeClr>
                          </a:solidFill>
                          <a:effectLst/>
                          <a:latin typeface="+mj-lt"/>
                          <a:sym typeface="Arial" charset="0"/>
                        </a:rPr>
                        <a:t>  Realtime Piracy Alert Responses</a:t>
                      </a:r>
                      <a:endParaRPr kumimoji="0" lang="en-US" sz="1600" b="1" i="0" u="none" strike="noStrike" cap="none" normalizeH="0" baseline="0" dirty="0" smtClean="0">
                        <a:ln>
                          <a:noFill/>
                        </a:ln>
                        <a:solidFill>
                          <a:schemeClr val="tx1">
                            <a:lumMod val="75000"/>
                            <a:lumOff val="25000"/>
                          </a:schemeClr>
                        </a:solidFill>
                        <a:effectLst/>
                        <a:latin typeface="+mj-lt"/>
                        <a:ea typeface="ヒラギノ角ゴ ProN W3" charset="0"/>
                        <a:cs typeface="ヒラギノ角ゴ ProN W3" charset="0"/>
                        <a:sym typeface="Arial" charset="0"/>
                      </a:endParaRP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lumMod val="75000"/>
                              <a:lumOff val="25000"/>
                            </a:schemeClr>
                          </a:solidFill>
                          <a:effectLst/>
                          <a:latin typeface="+mj-lt"/>
                          <a:sym typeface="Arial" charset="0"/>
                        </a:rPr>
                        <a:t>15+</a:t>
                      </a:r>
                      <a:endParaRPr kumimoji="0" lang="en-US" sz="1600" b="1" i="0" u="none" strike="noStrike" cap="none" normalizeH="0" baseline="0" dirty="0" smtClean="0">
                        <a:ln>
                          <a:noFill/>
                        </a:ln>
                        <a:solidFill>
                          <a:schemeClr val="tx1">
                            <a:lumMod val="75000"/>
                            <a:lumOff val="25000"/>
                          </a:schemeClr>
                        </a:solidFill>
                        <a:effectLst/>
                        <a:latin typeface="+mj-lt"/>
                        <a:ea typeface="ヒラギノ角ゴ ProN W3" charset="0"/>
                        <a:cs typeface="ヒラギノ角ゴ ProN W3" charset="0"/>
                        <a:sym typeface="Arial" charset="0"/>
                      </a:endParaRP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Content Placeholder 2"/>
          <p:cNvSpPr txBox="1">
            <a:spLocks/>
          </p:cNvSpPr>
          <p:nvPr/>
        </p:nvSpPr>
        <p:spPr>
          <a:xfrm>
            <a:off x="800100" y="1547155"/>
            <a:ext cx="4343400" cy="339242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We design, build and operate Monitoring, Control and Surveillance (MCS) consoles</a:t>
            </a:r>
          </a:p>
          <a:p>
            <a:pPr fontAlgn="auto">
              <a:spcBef>
                <a:spcPct val="20000"/>
              </a:spcBef>
              <a:spcAft>
                <a:spcPts val="0"/>
              </a:spcAft>
              <a:defRPr/>
            </a:pPr>
            <a:endParaRPr lang="en-US" sz="1400" b="1" dirty="0" smtClean="0">
              <a:solidFill>
                <a:schemeClr val="tx1">
                  <a:lumMod val="75000"/>
                  <a:lumOff val="25000"/>
                </a:schemeClr>
              </a:solidFill>
              <a:latin typeface="Calibri" pitchFamily="34" charset="0"/>
              <a:cs typeface="Calibri" pitchFamily="34" charset="0"/>
            </a:endParaRPr>
          </a:p>
          <a:p>
            <a:pPr fontAlgn="auto">
              <a:spcBef>
                <a:spcPct val="20000"/>
              </a:spcBef>
              <a:spcAft>
                <a:spcPts val="0"/>
              </a:spcAft>
              <a:defRPr/>
            </a:pPr>
            <a:r>
              <a:rPr lang="en-US" sz="1400" b="1" dirty="0" smtClean="0">
                <a:solidFill>
                  <a:schemeClr val="tx1">
                    <a:lumMod val="75000"/>
                    <a:lumOff val="25000"/>
                  </a:schemeClr>
                </a:solidFill>
                <a:latin typeface="Calibri" pitchFamily="34" charset="0"/>
                <a:cs typeface="Calibri" pitchFamily="34" charset="0"/>
              </a:rPr>
              <a:t>Our combined display integrates Vessel Monitoring, Electronic Logbooks, Licensing and IUU detection capabilities</a:t>
            </a: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Absolute’s largest MCS center is manned on a 24 x 7 basis, 365 days a year, monitoring over 6,000 vessels</a:t>
            </a: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We </a:t>
            </a:r>
            <a:r>
              <a:rPr lang="en-US" sz="1400" b="1" dirty="0" smtClean="0">
                <a:solidFill>
                  <a:schemeClr val="tx1">
                    <a:lumMod val="75000"/>
                    <a:lumOff val="25000"/>
                  </a:schemeClr>
                </a:solidFill>
                <a:latin typeface="Calibri" pitchFamily="34" charset="0"/>
                <a:cs typeface="Calibri" pitchFamily="34" charset="0"/>
              </a:rPr>
              <a:t>also </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provide real-time support</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to flag administrations and multinational forces engaged in combating piracy</a:t>
            </a:r>
          </a:p>
          <a:p>
            <a:pPr marL="0" marR="0" lvl="0" indent="0" defTabSz="914400" rtl="0" eaLnBrk="1" fontAlgn="auto" latinLnBrk="0" hangingPunct="1">
              <a:lnSpc>
                <a:spcPct val="100000"/>
              </a:lnSpc>
              <a:spcBef>
                <a:spcPct val="20000"/>
              </a:spcBef>
              <a:spcAft>
                <a:spcPts val="0"/>
              </a:spcAft>
              <a:buClrTx/>
              <a:buSzTx/>
              <a:tabLst/>
              <a:defRPr/>
            </a:pPr>
            <a:endPar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endParaRPr>
          </a:p>
        </p:txBody>
      </p:sp>
      <p:pic>
        <p:nvPicPr>
          <p:cNvPr id="14" name="Picture 2"/>
          <p:cNvPicPr>
            <a:picLocks noChangeAspect="1" noChangeArrowheads="1"/>
          </p:cNvPicPr>
          <p:nvPr/>
        </p:nvPicPr>
        <p:blipFill>
          <a:blip r:embed="rId3" cstate="print"/>
          <a:srcRect/>
          <a:stretch>
            <a:fillRect/>
          </a:stretch>
        </p:blipFill>
        <p:spPr bwMode="auto">
          <a:xfrm>
            <a:off x="5425741" y="1528880"/>
            <a:ext cx="3308684" cy="2514600"/>
          </a:xfrm>
          <a:prstGeom prst="rect">
            <a:avLst/>
          </a:prstGeom>
          <a:noFill/>
          <a:ln w="9525">
            <a:noFill/>
            <a:miter lim="800000"/>
            <a:headEnd/>
            <a:tailEnd/>
          </a:ln>
        </p:spPr>
      </p:pic>
      <p:sp>
        <p:nvSpPr>
          <p:cNvPr id="17" name="Right Triangle 16"/>
          <p:cNvSpPr/>
          <p:nvPr/>
        </p:nvSpPr>
        <p:spPr>
          <a:xfrm rot="13405601">
            <a:off x="657657" y="163303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3405601">
            <a:off x="657658" y="236402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p:cNvSpPr/>
          <p:nvPr/>
        </p:nvSpPr>
        <p:spPr>
          <a:xfrm rot="13405601">
            <a:off x="657658" y="329993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13405601">
            <a:off x="657659" y="402962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22" name="Picture 2"/>
          <p:cNvPicPr>
            <a:picLocks noChangeAspect="1" noChangeArrowheads="1"/>
          </p:cNvPicPr>
          <p:nvPr/>
        </p:nvPicPr>
        <p:blipFill>
          <a:blip r:embed="rId4" cstate="print"/>
          <a:srcRect/>
          <a:stretch>
            <a:fillRect/>
          </a:stretch>
        </p:blipFill>
        <p:spPr bwMode="auto">
          <a:xfrm>
            <a:off x="5414741" y="4235505"/>
            <a:ext cx="3320903" cy="215068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19</a:t>
            </a:fld>
            <a:endParaRPr lang="en-US" dirty="0"/>
          </a:p>
        </p:txBody>
      </p:sp>
      <p:sp>
        <p:nvSpPr>
          <p:cNvPr id="16" name="TextBox 15"/>
          <p:cNvSpPr txBox="1"/>
          <p:nvPr/>
        </p:nvSpPr>
        <p:spPr>
          <a:xfrm>
            <a:off x="6453845" y="6040003"/>
            <a:ext cx="1881845" cy="307777"/>
          </a:xfrm>
          <a:prstGeom prst="rect">
            <a:avLst/>
          </a:prstGeom>
          <a:noFill/>
        </p:spPr>
        <p:txBody>
          <a:bodyPr wrap="square" rtlCol="0">
            <a:spAutoFit/>
          </a:bodyPr>
          <a:lstStyle/>
          <a:p>
            <a:r>
              <a:rPr lang="en-US" sz="1400" b="1" dirty="0" smtClean="0">
                <a:solidFill>
                  <a:schemeClr val="accent6">
                    <a:lumMod val="75000"/>
                  </a:schemeClr>
                </a:solidFill>
                <a:latin typeface="Calibri" pitchFamily="34" charset="0"/>
                <a:cs typeface="Calibri" pitchFamily="34" charset="0"/>
              </a:rPr>
              <a:t>Closed Area 4A</a:t>
            </a:r>
            <a:endParaRPr lang="en-US" sz="1400" b="1" dirty="0">
              <a:solidFill>
                <a:schemeClr val="accent6">
                  <a:lumMod val="75000"/>
                </a:schemeClr>
              </a:solidFill>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2</a:t>
            </a:fld>
            <a:endParaRPr lang="en-US" dirty="0"/>
          </a:p>
        </p:txBody>
      </p:sp>
      <p:sp>
        <p:nvSpPr>
          <p:cNvPr id="95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Title 1"/>
          <p:cNvSpPr txBox="1">
            <a:spLocks/>
          </p:cNvSpPr>
          <p:nvPr/>
        </p:nvSpPr>
        <p:spPr>
          <a:xfrm>
            <a:off x="609600" y="587030"/>
            <a:ext cx="76962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fontAlgn="auto">
              <a:spcAft>
                <a:spcPts val="0"/>
              </a:spcAft>
            </a:pPr>
            <a:r>
              <a:rPr lang="en-US" sz="3200" b="1" dirty="0" smtClean="0">
                <a:solidFill>
                  <a:srgbClr val="005BA1"/>
                </a:solidFill>
                <a:latin typeface="Calibri" pitchFamily="34" charset="0"/>
                <a:cs typeface="Calibri" pitchFamily="34" charset="0"/>
              </a:rPr>
              <a:t>Absolute Fisheries Solutions</a:t>
            </a:r>
            <a:endParaRPr kumimoji="0" lang="en-US" sz="3200" b="1" i="0" u="none" strike="noStrike" kern="1200" cap="none" spc="0" normalizeH="0" baseline="0" noProof="0" dirty="0">
              <a:ln>
                <a:noFill/>
              </a:ln>
              <a:solidFill>
                <a:srgbClr val="005BA1"/>
              </a:solidFill>
              <a:effectLst/>
              <a:uLnTx/>
              <a:uFillTx/>
              <a:latin typeface="+mj-lt"/>
              <a:ea typeface="+mj-ea"/>
              <a:cs typeface="+mj-cs"/>
            </a:endParaRPr>
          </a:p>
        </p:txBody>
      </p:sp>
      <p:sp>
        <p:nvSpPr>
          <p:cNvPr id="16" name="Right Triangle 15"/>
          <p:cNvSpPr/>
          <p:nvPr/>
        </p:nvSpPr>
        <p:spPr>
          <a:xfrm rot="13405601">
            <a:off x="640838" y="166650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p:cNvSpPr txBox="1">
            <a:spLocks/>
          </p:cNvSpPr>
          <p:nvPr/>
        </p:nvSpPr>
        <p:spPr>
          <a:xfrm>
            <a:off x="795825" y="1585560"/>
            <a:ext cx="7834620" cy="4800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Aft>
                <a:spcPts val="0"/>
              </a:spcAft>
              <a:buClrTx/>
              <a:buSzTx/>
              <a:tabLst/>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Fisheries Monitoring</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Systems were first introduced in the </a:t>
            </a:r>
            <a:r>
              <a:rPr lang="en-US" sz="1400" b="1" dirty="0" smtClean="0">
                <a:solidFill>
                  <a:schemeClr val="tx1">
                    <a:lumMod val="75000"/>
                    <a:lumOff val="25000"/>
                  </a:schemeClr>
                </a:solidFill>
                <a:latin typeface="Calibri" pitchFamily="34" charset="0"/>
                <a:cs typeface="Calibri" pitchFamily="34" charset="0"/>
              </a:rPr>
              <a:t>late 1990s </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in an effort to combat Illegal, Unreported and Unregulated </a:t>
            </a:r>
            <a:r>
              <a:rPr lang="en-US" sz="1400" b="1" dirty="0" smtClean="0">
                <a:solidFill>
                  <a:schemeClr val="tx1">
                    <a:lumMod val="75000"/>
                    <a:lumOff val="25000"/>
                  </a:schemeClr>
                </a:solidFill>
                <a:latin typeface="Calibri" pitchFamily="34" charset="0"/>
                <a:cs typeface="Calibri" pitchFamily="34" charset="0"/>
              </a:rPr>
              <a:t>fishing (IUU). The technology is today used in most major fisheries markets worldwide, monitoring over 25,000 fishing vessels</a:t>
            </a: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marL="0" marR="0" lvl="0" indent="0" defTabSz="914400" rtl="0" eaLnBrk="1" fontAlgn="auto" latinLnBrk="0" hangingPunct="1">
              <a:lnSpc>
                <a:spcPct val="100000"/>
              </a:lnSpc>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lvl="0">
              <a:defRPr/>
            </a:pPr>
            <a:r>
              <a:rPr lang="en-US" sz="1400" b="1" dirty="0" smtClean="0">
                <a:solidFill>
                  <a:schemeClr val="tx1">
                    <a:lumMod val="75000"/>
                    <a:lumOff val="25000"/>
                  </a:schemeClr>
                </a:solidFill>
                <a:latin typeface="Calibri" pitchFamily="34" charset="0"/>
                <a:cs typeface="Calibri" pitchFamily="34" charset="0"/>
              </a:rPr>
              <a:t>The legal basis is the United Nations Convention on the Law of the Seas (UNCLOS).  The Convention provides Coastal States with primary responsibility for managing all marine resources located within their 200 nautical mile Exclusive Economic Zone (EEZ)</a:t>
            </a:r>
          </a:p>
          <a:p>
            <a:pPr>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There is also increasing use of Fisheries Solutions to monitor high-seas fishing beyond EEZ limits, under cooperative agreements by member states forming Regional Fisheries Management Organizations (RFMOs). This relies on members authorizing importation and sale of catch only if caught in accordance with certain conditions (fishstock traceability)</a:t>
            </a:r>
          </a:p>
          <a:p>
            <a:pPr marL="0" marR="0" lvl="0" indent="0" defTabSz="914400" rtl="0" eaLnBrk="1" fontAlgn="auto" latinLnBrk="0" hangingPunct="1">
              <a:lnSpc>
                <a:spcPct val="100000"/>
              </a:lnSpc>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lvl="0">
              <a:defRPr/>
            </a:pPr>
            <a:r>
              <a:rPr lang="en-US" sz="1400" b="1" dirty="0" smtClean="0">
                <a:solidFill>
                  <a:schemeClr val="tx1">
                    <a:lumMod val="75000"/>
                    <a:lumOff val="25000"/>
                  </a:schemeClr>
                </a:solidFill>
                <a:latin typeface="Calibri" pitchFamily="34" charset="0"/>
                <a:cs typeface="Calibri" pitchFamily="34" charset="0"/>
              </a:rPr>
              <a:t>Absolute offers a full range of Fisheries Solutions, including:</a:t>
            </a:r>
          </a:p>
          <a:p>
            <a:pPr lvl="0">
              <a:defRPr/>
            </a:pPr>
            <a:endParaRPr lang="en-US" sz="1400" b="1" dirty="0" smtClean="0">
              <a:solidFill>
                <a:schemeClr val="tx1">
                  <a:lumMod val="75000"/>
                  <a:lumOff val="25000"/>
                </a:schemeClr>
              </a:solidFill>
              <a:latin typeface="Calibri" pitchFamily="34" charset="0"/>
              <a:cs typeface="Calibri" pitchFamily="34" charset="0"/>
            </a:endParaRPr>
          </a:p>
          <a:p>
            <a:pPr marL="0" lvl="1" fontAlgn="auto">
              <a:spcBef>
                <a:spcPts val="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a:t>
            </a:r>
            <a:r>
              <a:rPr lang="en-US" sz="1400" b="1" dirty="0" smtClean="0">
                <a:solidFill>
                  <a:schemeClr val="tx1">
                    <a:lumMod val="75000"/>
                    <a:lumOff val="25000"/>
                  </a:schemeClr>
                </a:solidFill>
                <a:latin typeface="Calibri" pitchFamily="34" charset="0"/>
                <a:cs typeface="Calibri" pitchFamily="34" charset="0"/>
              </a:rPr>
              <a:t>Vessel Monitoring Systems (VMS)</a:t>
            </a:r>
            <a:endParaRPr lang="en-US" sz="1400" dirty="0" smtClean="0">
              <a:solidFill>
                <a:schemeClr val="tx1">
                  <a:lumMod val="75000"/>
                  <a:lumOff val="25000"/>
                </a:schemeClr>
              </a:solidFill>
              <a:latin typeface="Calibri" pitchFamily="34" charset="0"/>
              <a:cs typeface="Calibri" pitchFamily="34" charset="0"/>
            </a:endParaRP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a:t>
            </a:r>
            <a:r>
              <a:rPr lang="en-US" sz="1400" b="1" dirty="0" smtClean="0">
                <a:solidFill>
                  <a:schemeClr val="tx1">
                    <a:lumMod val="75000"/>
                    <a:lumOff val="25000"/>
                  </a:schemeClr>
                </a:solidFill>
                <a:latin typeface="Calibri" pitchFamily="34" charset="0"/>
                <a:cs typeface="Calibri" pitchFamily="34" charset="0"/>
              </a:rPr>
              <a:t>Electronic Catch Reporting</a:t>
            </a:r>
            <a:endParaRPr lang="en-US" sz="1400" dirty="0" smtClean="0">
              <a:solidFill>
                <a:schemeClr val="tx1">
                  <a:lumMod val="75000"/>
                  <a:lumOff val="25000"/>
                </a:schemeClr>
              </a:solidFill>
              <a:latin typeface="Calibri" pitchFamily="34" charset="0"/>
              <a:cs typeface="Calibri" pitchFamily="34" charset="0"/>
            </a:endParaRPr>
          </a:p>
          <a:p>
            <a:pPr marL="0" lvl="1" fontAlgn="auto">
              <a:spcBef>
                <a:spcPct val="20000"/>
              </a:spcBef>
              <a:spcAft>
                <a:spcPts val="0"/>
              </a:spcAft>
              <a:buFont typeface="Arial" pitchFamily="34" charset="0"/>
              <a:buChar char="•"/>
              <a:defRPr/>
            </a:pPr>
            <a:r>
              <a:rPr lang="en-US" sz="1400" b="1" dirty="0" smtClean="0">
                <a:solidFill>
                  <a:schemeClr val="tx1">
                    <a:lumMod val="75000"/>
                    <a:lumOff val="25000"/>
                  </a:schemeClr>
                </a:solidFill>
                <a:latin typeface="Calibri" pitchFamily="34" charset="0"/>
                <a:cs typeface="Calibri" pitchFamily="34" charset="0"/>
              </a:rPr>
              <a:t>  Quota Management Systems</a:t>
            </a:r>
            <a:endParaRPr lang="en-US" sz="1400" dirty="0" smtClean="0">
              <a:solidFill>
                <a:schemeClr val="tx1">
                  <a:lumMod val="75000"/>
                  <a:lumOff val="25000"/>
                </a:schemeClr>
              </a:solidFill>
              <a:latin typeface="Calibri" pitchFamily="34" charset="0"/>
            </a:endParaRPr>
          </a:p>
          <a:p>
            <a:pPr marL="0" lvl="1" fontAlgn="auto">
              <a:spcBef>
                <a:spcPct val="20000"/>
              </a:spcBef>
              <a:spcAft>
                <a:spcPts val="0"/>
              </a:spcAft>
              <a:buFont typeface="Arial" pitchFamily="34" charset="0"/>
              <a:buChar char="•"/>
              <a:defRPr/>
            </a:pPr>
            <a:r>
              <a:rPr lang="en-US" sz="1400" b="1" dirty="0" smtClean="0">
                <a:solidFill>
                  <a:schemeClr val="tx1">
                    <a:lumMod val="75000"/>
                    <a:lumOff val="25000"/>
                  </a:schemeClr>
                </a:solidFill>
                <a:latin typeface="Calibri" pitchFamily="34" charset="0"/>
                <a:cs typeface="Calibri" pitchFamily="34" charset="0"/>
              </a:rPr>
              <a:t>  Fishstock Traceability Reporting</a:t>
            </a:r>
            <a:endParaRPr lang="en-US" sz="1400" dirty="0" smtClean="0">
              <a:solidFill>
                <a:schemeClr val="tx1">
                  <a:lumMod val="75000"/>
                  <a:lumOff val="25000"/>
                </a:schemeClr>
              </a:solidFill>
              <a:latin typeface="Calibri" pitchFamily="34" charset="0"/>
              <a:cs typeface="Calibri" pitchFamily="34" charset="0"/>
            </a:endParaRPr>
          </a:p>
          <a:p>
            <a:pPr marL="0" lvl="1" fontAlgn="auto">
              <a:spcBef>
                <a:spcPct val="20000"/>
              </a:spcBef>
              <a:spcAft>
                <a:spcPts val="0"/>
              </a:spcAft>
              <a:buFont typeface="Arial" pitchFamily="34" charset="0"/>
              <a:buChar char="•"/>
              <a:defRPr/>
            </a:pPr>
            <a:r>
              <a:rPr lang="en-US" sz="1400" b="1" dirty="0" smtClean="0">
                <a:solidFill>
                  <a:schemeClr val="tx1">
                    <a:lumMod val="75000"/>
                    <a:lumOff val="25000"/>
                  </a:schemeClr>
                </a:solidFill>
                <a:latin typeface="Calibri" pitchFamily="34" charset="0"/>
                <a:cs typeface="Calibri" pitchFamily="34" charset="0"/>
              </a:rPr>
              <a:t>  Catch Documentation Systems</a:t>
            </a:r>
            <a:endParaRPr lang="en-US" sz="1400" b="1" dirty="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p:txBody>
      </p:sp>
      <p:sp>
        <p:nvSpPr>
          <p:cNvPr id="11" name="Right Triangle 10"/>
          <p:cNvSpPr/>
          <p:nvPr/>
        </p:nvSpPr>
        <p:spPr>
          <a:xfrm rot="13405601">
            <a:off x="640839" y="253686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3405601">
            <a:off x="640840" y="3381776"/>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3405601">
            <a:off x="640840" y="4448576"/>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826933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20</a:t>
            </a:fld>
            <a:endParaRPr lang="en-US" dirty="0"/>
          </a:p>
        </p:txBody>
      </p:sp>
      <p:sp>
        <p:nvSpPr>
          <p:cNvPr id="7" name="Title 1"/>
          <p:cNvSpPr txBox="1">
            <a:spLocks/>
          </p:cNvSpPr>
          <p:nvPr/>
        </p:nvSpPr>
        <p:spPr>
          <a:xfrm>
            <a:off x="533400" y="728615"/>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noProof="0" dirty="0" smtClean="0">
                <a:solidFill>
                  <a:srgbClr val="005BA1"/>
                </a:solidFill>
                <a:latin typeface="Calibri" pitchFamily="34" charset="0"/>
                <a:ea typeface="+mj-ea"/>
                <a:cs typeface="Calibri" pitchFamily="34" charset="0"/>
              </a:rPr>
              <a:t>Performance, Security and Reliability</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pic>
        <p:nvPicPr>
          <p:cNvPr id="12" name="Picture 2"/>
          <p:cNvPicPr>
            <a:picLocks noChangeAspect="1" noChangeArrowheads="1"/>
          </p:cNvPicPr>
          <p:nvPr/>
        </p:nvPicPr>
        <p:blipFill>
          <a:blip r:embed="rId3" cstate="print"/>
          <a:srcRect/>
          <a:stretch>
            <a:fillRect/>
          </a:stretch>
        </p:blipFill>
        <p:spPr bwMode="auto">
          <a:xfrm>
            <a:off x="5528211" y="1534287"/>
            <a:ext cx="3234788" cy="2383024"/>
          </a:xfrm>
          <a:prstGeom prst="rect">
            <a:avLst/>
          </a:prstGeom>
          <a:noFill/>
          <a:ln w="9525">
            <a:noFill/>
            <a:miter lim="800000"/>
            <a:headEnd/>
            <a:tailEnd/>
          </a:ln>
        </p:spPr>
      </p:pic>
      <p:sp>
        <p:nvSpPr>
          <p:cNvPr id="16" name="Content Placeholder 2"/>
          <p:cNvSpPr txBox="1">
            <a:spLocks/>
          </p:cNvSpPr>
          <p:nvPr/>
        </p:nvSpPr>
        <p:spPr>
          <a:xfrm>
            <a:off x="790575" y="1533525"/>
            <a:ext cx="4648200" cy="3402795"/>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The</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Operations Center processes position &amp; catch reports, within a high availability environment suitable for </a:t>
            </a:r>
            <a:r>
              <a:rPr lang="en-US" sz="1400" b="1" dirty="0" smtClean="0">
                <a:solidFill>
                  <a:schemeClr val="tx1">
                    <a:lumMod val="75000"/>
                    <a:lumOff val="25000"/>
                  </a:schemeClr>
                </a:solidFill>
                <a:latin typeface="Calibri" pitchFamily="34" charset="0"/>
                <a:cs typeface="Calibri" pitchFamily="34" charset="0"/>
              </a:rPr>
              <a:t>the collection, storage and forwarding of evidentiary data</a:t>
            </a: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lvl="0">
              <a:spcBef>
                <a:spcPct val="20000"/>
              </a:spcBef>
              <a:defRPr/>
            </a:pPr>
            <a:r>
              <a:rPr lang="en-US" sz="1400" b="1" dirty="0" smtClean="0">
                <a:solidFill>
                  <a:schemeClr val="tx1">
                    <a:lumMod val="75000"/>
                    <a:lumOff val="25000"/>
                  </a:schemeClr>
                </a:solidFill>
                <a:latin typeface="Calibri" pitchFamily="34" charset="0"/>
                <a:cs typeface="Calibri" pitchFamily="34" charset="0"/>
              </a:rPr>
              <a:t>Absolute </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operates</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three server clusters for redundancy</a:t>
            </a:r>
            <a:r>
              <a:rPr lang="en-US" sz="1400" b="1" dirty="0" smtClean="0">
                <a:solidFill>
                  <a:schemeClr val="tx1">
                    <a:lumMod val="75000"/>
                    <a:lumOff val="25000"/>
                  </a:schemeClr>
                </a:solidFill>
                <a:latin typeface="Calibri" pitchFamily="34" charset="0"/>
                <a:cs typeface="Calibri" pitchFamily="34" charset="0"/>
              </a:rPr>
              <a:t> (</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The United States</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 Australia </a:t>
            </a:r>
            <a:r>
              <a:rPr lang="en-US" sz="1400" b="1" dirty="0" smtClean="0">
                <a:solidFill>
                  <a:schemeClr val="tx1">
                    <a:lumMod val="75000"/>
                    <a:lumOff val="25000"/>
                  </a:schemeClr>
                </a:solidFill>
                <a:latin typeface="Calibri" pitchFamily="34" charset="0"/>
                <a:cs typeface="Calibri" pitchFamily="34" charset="0"/>
              </a:rPr>
              <a:t>and</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 Panama</a:t>
            </a:r>
            <a:r>
              <a:rPr lang="en-US" sz="1400" b="1" dirty="0" smtClean="0">
                <a:solidFill>
                  <a:schemeClr val="tx1">
                    <a:lumMod val="75000"/>
                    <a:lumOff val="25000"/>
                  </a:schemeClr>
                </a:solidFill>
                <a:latin typeface="Calibri" pitchFamily="34" charset="0"/>
                <a:cs typeface="Calibri" pitchFamily="34" charset="0"/>
              </a:rPr>
              <a:t>).</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a:t>
            </a:r>
            <a:r>
              <a:rPr lang="en-US" sz="1400" b="1" dirty="0" smtClean="0">
                <a:solidFill>
                  <a:schemeClr val="tx1">
                    <a:lumMod val="75000"/>
                    <a:lumOff val="25000"/>
                  </a:schemeClr>
                </a:solidFill>
                <a:latin typeface="Calibri" pitchFamily="34" charset="0"/>
                <a:cs typeface="Calibri" pitchFamily="34" charset="0"/>
              </a:rPr>
              <a:t>Fault tolerance is achieved through the use of replicated HP Servers, EMC Storage, VMWare Virtualization and Sonicwall firewalls</a:t>
            </a: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a:spcBef>
                <a:spcPct val="20000"/>
              </a:spcBef>
              <a:defRPr/>
            </a:pPr>
            <a:r>
              <a:rPr lang="en-US" sz="1400" b="1" dirty="0" smtClean="0">
                <a:solidFill>
                  <a:schemeClr val="tx1">
                    <a:lumMod val="75000"/>
                    <a:lumOff val="25000"/>
                  </a:schemeClr>
                </a:solidFill>
                <a:latin typeface="Calibri" pitchFamily="34" charset="0"/>
                <a:cs typeface="Calibri" pitchFamily="34" charset="0"/>
              </a:rPr>
              <a:t>For customers who prefer to deploy in-house (using their own infrastructure) we provide reference implementations under VMWare. This enables fully virtualized hosting within a client’s own datacenter environment</a:t>
            </a:r>
          </a:p>
        </p:txBody>
      </p:sp>
      <p:graphicFrame>
        <p:nvGraphicFramePr>
          <p:cNvPr id="19" name="Group 4"/>
          <p:cNvGraphicFramePr>
            <a:graphicFrameLocks noGrp="1"/>
          </p:cNvGraphicFramePr>
          <p:nvPr>
            <p:extLst>
              <p:ext uri="{D42A27DB-BD31-4B8C-83A1-F6EECF244321}">
                <p14:modId xmlns:p14="http://schemas.microsoft.com/office/powerpoint/2010/main" xmlns="" val="1298195665"/>
              </p:ext>
            </p:extLst>
          </p:nvPr>
        </p:nvGraphicFramePr>
        <p:xfrm>
          <a:off x="681460" y="4922649"/>
          <a:ext cx="4572000" cy="1524000"/>
        </p:xfrm>
        <a:graphic>
          <a:graphicData uri="http://schemas.openxmlformats.org/drawingml/2006/table">
            <a:tbl>
              <a:tblPr>
                <a:solidFill>
                  <a:srgbClr val="F7FCFF"/>
                </a:solidFill>
                <a:tableStyleId>{3C2FFA5D-87B4-456A-9821-1D502468CF0F}</a:tableStyleId>
              </a:tblPr>
              <a:tblGrid>
                <a:gridCol w="3364992"/>
                <a:gridCol w="1207008"/>
              </a:tblGrid>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tx1">
                              <a:lumMod val="75000"/>
                              <a:lumOff val="25000"/>
                            </a:schemeClr>
                          </a:solidFill>
                          <a:effectLst/>
                          <a:latin typeface="+mj-lt"/>
                          <a:ea typeface="+mn-ea"/>
                          <a:cs typeface="+mn-cs"/>
                          <a:sym typeface="Arial" charset="0"/>
                        </a:rPr>
                        <a:t>  Vessels Tracked Daily</a:t>
                      </a:r>
                      <a:endParaRPr kumimoji="0" lang="en-US" sz="1600" b="1" i="0" u="none" strike="noStrike" cap="none" normalizeH="0" baseline="0" dirty="0" smtClean="0">
                        <a:ln>
                          <a:noFill/>
                        </a:ln>
                        <a:solidFill>
                          <a:schemeClr val="tx1">
                            <a:lumMod val="75000"/>
                            <a:lumOff val="25000"/>
                          </a:schemeClr>
                        </a:solidFill>
                        <a:effectLst/>
                        <a:latin typeface="+mj-lt"/>
                        <a:ea typeface="ヒラギノ角ゴ ProN W3" charset="0"/>
                        <a:cs typeface="ヒラギノ角ゴ ProN W3" charset="0"/>
                        <a:sym typeface="Arial" charset="0"/>
                      </a:endParaRP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lumMod val="75000"/>
                              <a:lumOff val="25000"/>
                            </a:schemeClr>
                          </a:solidFill>
                          <a:effectLst/>
                          <a:latin typeface="+mj-lt"/>
                          <a:sym typeface="Arial" charset="0"/>
                        </a:rPr>
                        <a:t>12,000+</a:t>
                      </a: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tx1">
                              <a:lumMod val="75000"/>
                              <a:lumOff val="25000"/>
                            </a:schemeClr>
                          </a:solidFill>
                          <a:effectLst/>
                          <a:latin typeface="+mj-lt"/>
                          <a:ea typeface="+mn-ea"/>
                          <a:cs typeface="+mn-cs"/>
                          <a:sym typeface="Arial" charset="0"/>
                        </a:rPr>
                        <a:t>  Countries VMS data is shared with</a:t>
                      </a:r>
                      <a:endParaRPr kumimoji="0" lang="en-US" sz="1600" b="1" i="0" u="none" strike="noStrike" cap="none" normalizeH="0" baseline="0" dirty="0" smtClean="0">
                        <a:ln>
                          <a:noFill/>
                        </a:ln>
                        <a:solidFill>
                          <a:schemeClr val="tx1">
                            <a:lumMod val="75000"/>
                            <a:lumOff val="25000"/>
                          </a:schemeClr>
                        </a:solidFill>
                        <a:effectLst/>
                        <a:latin typeface="+mj-lt"/>
                        <a:ea typeface="ヒラギノ角ゴ ProN W3" charset="0"/>
                        <a:cs typeface="ヒラギノ角ゴ ProN W3" charset="0"/>
                        <a:sym typeface="Arial" charset="0"/>
                      </a:endParaRP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lumMod val="75000"/>
                              <a:lumOff val="25000"/>
                            </a:schemeClr>
                          </a:solidFill>
                          <a:effectLst/>
                          <a:latin typeface="+mj-lt"/>
                          <a:sym typeface="Arial" charset="0"/>
                        </a:rPr>
                        <a:t>40+</a:t>
                      </a:r>
                      <a:endParaRPr kumimoji="0" lang="en-US" sz="1600" b="1" i="0" u="none" strike="noStrike" cap="none" normalizeH="0" baseline="0" dirty="0" smtClean="0">
                        <a:ln>
                          <a:noFill/>
                        </a:ln>
                        <a:solidFill>
                          <a:schemeClr val="tx1">
                            <a:lumMod val="75000"/>
                            <a:lumOff val="25000"/>
                          </a:schemeClr>
                        </a:solidFill>
                        <a:effectLst/>
                        <a:latin typeface="+mj-lt"/>
                        <a:ea typeface="ヒラギノ角ゴ ProN W3" charset="0"/>
                        <a:cs typeface="ヒラギノ角ゴ ProN W3" charset="0"/>
                        <a:sym typeface="Arial" charset="0"/>
                      </a:endParaRP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lumMod val="75000"/>
                              <a:lumOff val="25000"/>
                            </a:schemeClr>
                          </a:solidFill>
                          <a:effectLst/>
                          <a:latin typeface="+mj-lt"/>
                          <a:sym typeface="Arial" charset="0"/>
                        </a:rPr>
                        <a:t>  Countries LRIT data is shared with</a:t>
                      </a:r>
                      <a:endParaRPr kumimoji="0" lang="en-US" sz="1600" b="1" i="0" u="none" strike="noStrike" cap="none" normalizeH="0" baseline="0" dirty="0" smtClean="0">
                        <a:ln>
                          <a:noFill/>
                        </a:ln>
                        <a:solidFill>
                          <a:schemeClr val="tx1">
                            <a:lumMod val="75000"/>
                            <a:lumOff val="25000"/>
                          </a:schemeClr>
                        </a:solidFill>
                        <a:effectLst/>
                        <a:latin typeface="+mj-lt"/>
                        <a:ea typeface="ヒラギノ角ゴ ProN W3" charset="0"/>
                        <a:cs typeface="ヒラギノ角ゴ ProN W3" charset="0"/>
                        <a:sym typeface="Arial" charset="0"/>
                      </a:endParaRP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tx1">
                              <a:lumMod val="75000"/>
                              <a:lumOff val="25000"/>
                            </a:schemeClr>
                          </a:solidFill>
                          <a:effectLst/>
                          <a:latin typeface="+mj-lt"/>
                          <a:ea typeface="ヒラギノ角ゴ ProN W3" charset="0"/>
                          <a:cs typeface="ヒラギノ角ゴ ProN W3" charset="0"/>
                          <a:sym typeface="Arial" charset="0"/>
                        </a:rPr>
                        <a:t>25+</a:t>
                      </a: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lumMod val="75000"/>
                              <a:lumOff val="25000"/>
                            </a:schemeClr>
                          </a:solidFill>
                          <a:effectLst/>
                          <a:latin typeface="+mj-lt"/>
                          <a:sym typeface="Arial" charset="0"/>
                        </a:rPr>
                        <a:t>  Total Position Reports Daily</a:t>
                      </a:r>
                      <a:endParaRPr kumimoji="0" lang="en-US" sz="1600" b="1" i="0" u="none" strike="noStrike" cap="none" normalizeH="0" baseline="0" dirty="0" smtClean="0">
                        <a:ln>
                          <a:noFill/>
                        </a:ln>
                        <a:solidFill>
                          <a:schemeClr val="tx1">
                            <a:lumMod val="75000"/>
                            <a:lumOff val="25000"/>
                          </a:schemeClr>
                        </a:solidFill>
                        <a:effectLst/>
                        <a:latin typeface="+mj-lt"/>
                        <a:ea typeface="ヒラギノ角ゴ ProN W3" charset="0"/>
                        <a:cs typeface="ヒラギノ角ゴ ProN W3" charset="0"/>
                        <a:sym typeface="Arial" charset="0"/>
                      </a:endParaRP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tx1">
                              <a:lumMod val="75000"/>
                              <a:lumOff val="25000"/>
                            </a:schemeClr>
                          </a:solidFill>
                          <a:effectLst/>
                          <a:latin typeface="+mj-lt"/>
                          <a:ea typeface="ヒラギノ角ゴ ProN W3" charset="0"/>
                          <a:cs typeface="ヒラギノ角ゴ ProN W3" charset="0"/>
                          <a:sym typeface="Arial" charset="0"/>
                        </a:rPr>
                        <a:t>40,000+</a:t>
                      </a:r>
                    </a:p>
                  </a:txBody>
                  <a:tcPr marL="47244" marR="47244" marT="47244" marB="47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1" name="Picture 3"/>
          <p:cNvPicPr>
            <a:picLocks noChangeAspect="1" noChangeArrowheads="1"/>
          </p:cNvPicPr>
          <p:nvPr/>
        </p:nvPicPr>
        <p:blipFill>
          <a:blip r:embed="rId4" cstate="print"/>
          <a:srcRect/>
          <a:stretch>
            <a:fillRect/>
          </a:stretch>
        </p:blipFill>
        <p:spPr bwMode="auto">
          <a:xfrm>
            <a:off x="5538107" y="4091410"/>
            <a:ext cx="3227950" cy="2378489"/>
          </a:xfrm>
          <a:prstGeom prst="rect">
            <a:avLst/>
          </a:prstGeom>
          <a:noFill/>
          <a:ln w="9525">
            <a:noFill/>
            <a:miter lim="800000"/>
            <a:headEnd/>
            <a:tailEnd/>
          </a:ln>
        </p:spPr>
      </p:pic>
      <p:sp>
        <p:nvSpPr>
          <p:cNvPr id="13" name="Right Triangle 12"/>
          <p:cNvSpPr/>
          <p:nvPr/>
        </p:nvSpPr>
        <p:spPr>
          <a:xfrm rot="13405601">
            <a:off x="657657" y="163303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p:cNvSpPr/>
          <p:nvPr/>
        </p:nvSpPr>
        <p:spPr>
          <a:xfrm rot="13405601">
            <a:off x="657658" y="256071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p:nvSpPr>
        <p:spPr>
          <a:xfrm rot="13405601">
            <a:off x="657659" y="372238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21</a:t>
            </a:fld>
            <a:endParaRPr lang="en-US" dirty="0"/>
          </a:p>
        </p:txBody>
      </p:sp>
      <p:sp>
        <p:nvSpPr>
          <p:cNvPr id="3" name="Title 1"/>
          <p:cNvSpPr txBox="1">
            <a:spLocks/>
          </p:cNvSpPr>
          <p:nvPr/>
        </p:nvSpPr>
        <p:spPr>
          <a:xfrm>
            <a:off x="609600" y="740650"/>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Fisheries</a:t>
            </a:r>
            <a:r>
              <a:rPr kumimoji="0" lang="en-US" sz="3200" b="1" i="0" u="none" strike="noStrike" kern="1200" cap="none" spc="0" normalizeH="0" noProof="0" dirty="0" smtClean="0">
                <a:ln>
                  <a:noFill/>
                </a:ln>
                <a:solidFill>
                  <a:srgbClr val="005BA1"/>
                </a:solidFill>
                <a:effectLst/>
                <a:uLnTx/>
                <a:uFillTx/>
                <a:latin typeface="Calibri" pitchFamily="34" charset="0"/>
                <a:ea typeface="+mj-ea"/>
                <a:cs typeface="Calibri" pitchFamily="34" charset="0"/>
              </a:rPr>
              <a:t> Intelligence &amp; Surveillance Tools</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sp>
        <p:nvSpPr>
          <p:cNvPr id="5" name="Content Placeholder 2"/>
          <p:cNvSpPr txBox="1">
            <a:spLocks/>
          </p:cNvSpPr>
          <p:nvPr/>
        </p:nvSpPr>
        <p:spPr>
          <a:xfrm>
            <a:off x="808309" y="1556680"/>
            <a:ext cx="4262955" cy="5105400"/>
          </a:xfrm>
          <a:prstGeom prst="rect">
            <a:avLst/>
          </a:prstGeom>
        </p:spPr>
        <p:txBody>
          <a:bodyPr vert="horz" lIns="91440" tIns="45720" rIns="91440" bIns="45720" rtlCol="0">
            <a:noAutofit/>
          </a:bodyPr>
          <a:lstStyle/>
          <a:p>
            <a:pPr>
              <a:spcBef>
                <a:spcPct val="20000"/>
              </a:spcBef>
              <a:defRPr/>
            </a:pPr>
            <a:r>
              <a:rPr lang="en-US" sz="1400" b="1" dirty="0" smtClean="0">
                <a:solidFill>
                  <a:schemeClr val="tx1">
                    <a:lumMod val="75000"/>
                    <a:lumOff val="25000"/>
                  </a:schemeClr>
                </a:solidFill>
                <a:latin typeface="Calibri" pitchFamily="34" charset="0"/>
                <a:cs typeface="Calibri" pitchFamily="34" charset="0"/>
              </a:rPr>
              <a:t>Absolute provides the most</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 complete Web</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Based </a:t>
            </a:r>
            <a:r>
              <a:rPr lang="en-US" sz="1400" b="1" noProof="0" dirty="0" smtClean="0">
                <a:solidFill>
                  <a:schemeClr val="tx1">
                    <a:lumMod val="75000"/>
                    <a:lumOff val="25000"/>
                  </a:schemeClr>
                </a:solidFill>
                <a:latin typeface="Calibri" pitchFamily="34" charset="0"/>
                <a:cs typeface="Calibri" pitchFamily="34" charset="0"/>
              </a:rPr>
              <a:t>Surveillance toolkit. </a:t>
            </a:r>
            <a:r>
              <a:rPr lang="en-US" sz="1400" b="1" dirty="0" smtClean="0">
                <a:solidFill>
                  <a:schemeClr val="tx1">
                    <a:lumMod val="75000"/>
                    <a:lumOff val="25000"/>
                  </a:schemeClr>
                </a:solidFill>
                <a:latin typeface="Calibri" pitchFamily="34" charset="0"/>
                <a:cs typeface="Calibri" pitchFamily="34" charset="0"/>
              </a:rPr>
              <a:t>Features include:</a:t>
            </a:r>
          </a:p>
          <a:p>
            <a:pPr marL="0" lvl="1">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Ship Registration, License, Photos</a:t>
            </a:r>
          </a:p>
          <a:p>
            <a:pPr marL="0" lvl="1">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GPS Position Reporting (VMS)</a:t>
            </a:r>
          </a:p>
          <a:p>
            <a:pPr marL="0" lvl="1">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Catch Reporting / Electronic Logbooks</a:t>
            </a:r>
          </a:p>
          <a:p>
            <a:pPr marL="0" lvl="1">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Vessel Day Schemes &amp; Trip Reporting</a:t>
            </a:r>
          </a:p>
          <a:p>
            <a:pPr marL="0" lvl="1">
              <a:spcBef>
                <a:spcPct val="20000"/>
              </a:spcBef>
              <a:buFont typeface="Arial" pitchFamily="34" charset="0"/>
              <a:buChar char="•"/>
              <a:defRPr/>
            </a:pPr>
            <a:r>
              <a:rPr lang="en-US" sz="1400" dirty="0">
                <a:solidFill>
                  <a:schemeClr val="tx1">
                    <a:lumMod val="75000"/>
                    <a:lumOff val="25000"/>
                  </a:schemeClr>
                </a:solidFill>
                <a:latin typeface="Calibri" pitchFamily="34" charset="0"/>
                <a:cs typeface="Calibri" pitchFamily="34" charset="0"/>
              </a:rPr>
              <a:t> </a:t>
            </a:r>
            <a:r>
              <a:rPr lang="en-US" sz="1400" dirty="0" smtClean="0">
                <a:solidFill>
                  <a:schemeClr val="tx1">
                    <a:lumMod val="75000"/>
                    <a:lumOff val="25000"/>
                  </a:schemeClr>
                </a:solidFill>
                <a:latin typeface="Calibri" pitchFamily="34" charset="0"/>
                <a:cs typeface="Calibri" pitchFamily="34" charset="0"/>
              </a:rPr>
              <a:t>   Full text search and export of all data</a:t>
            </a:r>
            <a:br>
              <a:rPr lang="en-US" sz="1400" dirty="0" smtClean="0">
                <a:solidFill>
                  <a:schemeClr val="tx1">
                    <a:lumMod val="75000"/>
                    <a:lumOff val="25000"/>
                  </a:schemeClr>
                </a:solidFill>
                <a:latin typeface="Calibri" pitchFamily="34" charset="0"/>
                <a:cs typeface="Calibri" pitchFamily="34" charset="0"/>
              </a:rPr>
            </a:br>
            <a:r>
              <a:rPr lang="en-US" sz="1400" dirty="0" smtClean="0">
                <a:solidFill>
                  <a:schemeClr val="tx1">
                    <a:lumMod val="75000"/>
                    <a:lumOff val="25000"/>
                  </a:schemeClr>
                </a:solidFill>
                <a:latin typeface="Calibri" pitchFamily="34" charset="0"/>
                <a:cs typeface="Calibri" pitchFamily="34" charset="0"/>
              </a:rPr>
              <a:t>     (formats include XML, CSV, Google Earth)</a:t>
            </a:r>
          </a:p>
          <a:p>
            <a:pPr marL="0" marR="0" lvl="0" indent="0" defTabSz="914400" rtl="0" eaLnBrk="1" fontAlgn="auto" latinLnBrk="0" hangingPunct="1">
              <a:lnSpc>
                <a:spcPct val="100000"/>
              </a:lnSpc>
              <a:spcBef>
                <a:spcPct val="20000"/>
              </a:spcBef>
              <a:spcAft>
                <a:spcPts val="0"/>
              </a:spcAft>
              <a:buClrTx/>
              <a:buSzTx/>
              <a:tabLst/>
              <a:defRPr/>
            </a:pPr>
            <a:endParaRPr lang="en-US" sz="1200" b="1" dirty="0" smtClean="0">
              <a:solidFill>
                <a:schemeClr val="tx1">
                  <a:lumMod val="75000"/>
                  <a:lumOff val="25000"/>
                </a:schemeClr>
              </a:solidFill>
              <a:latin typeface="Calibri" pitchFamily="34" charset="0"/>
              <a:cs typeface="Calibri" pitchFamily="34" charset="0"/>
            </a:endParaRPr>
          </a:p>
          <a:p>
            <a:pPr lvl="0">
              <a:spcBef>
                <a:spcPct val="20000"/>
              </a:spcBef>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2D and 3D visualization tools </a:t>
            </a:r>
            <a:r>
              <a:rPr lang="en-US" sz="1400" b="1" dirty="0" smtClean="0">
                <a:solidFill>
                  <a:schemeClr val="tx1">
                    <a:lumMod val="75000"/>
                    <a:lumOff val="25000"/>
                  </a:schemeClr>
                </a:solidFill>
                <a:latin typeface="Calibri" pitchFamily="34" charset="0"/>
                <a:cs typeface="Calibri" pitchFamily="34" charset="0"/>
              </a:rPr>
              <a:t>provide an integrated view of the ship’s activity, location and past voyages</a:t>
            </a:r>
            <a:endPar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200" b="1" dirty="0" smtClean="0">
              <a:solidFill>
                <a:schemeClr val="tx1">
                  <a:lumMod val="75000"/>
                  <a:lumOff val="25000"/>
                </a:schemeClr>
              </a:solidFill>
              <a:latin typeface="Calibri" pitchFamily="34" charset="0"/>
              <a:cs typeface="Calibri" pitchFamily="34" charset="0"/>
            </a:endParaRPr>
          </a:p>
          <a:p>
            <a:pPr lvl="0">
              <a:spcBef>
                <a:spcPct val="20000"/>
              </a:spcBef>
              <a:defRPr/>
            </a:pP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Alarms and Notifications include</a:t>
            </a:r>
            <a:r>
              <a:rPr lang="en-US" sz="1400" b="1" dirty="0" smtClean="0">
                <a:solidFill>
                  <a:schemeClr val="tx1">
                    <a:lumMod val="75000"/>
                    <a:lumOff val="25000"/>
                  </a:schemeClr>
                </a:solidFill>
                <a:latin typeface="Calibri" pitchFamily="34" charset="0"/>
                <a:cs typeface="Calibri" pitchFamily="34" charset="0"/>
              </a:rPr>
              <a:t>:</a:t>
            </a:r>
            <a:endPar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endParaRPr>
          </a:p>
          <a:p>
            <a:pPr marL="0" lvl="1">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a:t>
            </a:r>
            <a:r>
              <a:rPr kumimoji="0" lang="en-US" sz="1400"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Entry/Exit to </a:t>
            </a:r>
            <a:r>
              <a:rPr lang="en-US" sz="1400" dirty="0" smtClean="0">
                <a:solidFill>
                  <a:schemeClr val="tx1">
                    <a:lumMod val="75000"/>
                    <a:lumOff val="25000"/>
                  </a:schemeClr>
                </a:solidFill>
                <a:latin typeface="Calibri" pitchFamily="34" charset="0"/>
                <a:cs typeface="Calibri" pitchFamily="34" charset="0"/>
              </a:rPr>
              <a:t>defined or restricted areas</a:t>
            </a:r>
            <a:endParaRPr kumimoji="0" lang="en-US" sz="1400"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endParaRPr>
          </a:p>
          <a:p>
            <a:pPr marL="0" lvl="1">
              <a:spcBef>
                <a:spcPct val="20000"/>
              </a:spcBef>
              <a:buFont typeface="Arial" pitchFamily="34" charset="0"/>
              <a:buChar char="•"/>
              <a:defRPr/>
            </a:pPr>
            <a:r>
              <a:rPr kumimoji="0" lang="en-US" sz="1400"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Unexpected slowdown at-sea (trans-shipment)</a:t>
            </a:r>
          </a:p>
          <a:p>
            <a:pPr marL="0" lvl="1">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Faulty or non-reporting VMS Equipment</a:t>
            </a:r>
          </a:p>
          <a:p>
            <a:pPr marL="0" lvl="1">
              <a:spcBef>
                <a:spcPct val="20000"/>
              </a:spcBef>
              <a:buFont typeface="Arial" pitchFamily="34" charset="0"/>
              <a:buChar char="•"/>
              <a:defRPr/>
            </a:pPr>
            <a:r>
              <a:rPr lang="en-US" sz="1400" dirty="0">
                <a:solidFill>
                  <a:schemeClr val="tx1">
                    <a:lumMod val="75000"/>
                    <a:lumOff val="25000"/>
                  </a:schemeClr>
                </a:solidFill>
                <a:latin typeface="Calibri" pitchFamily="34" charset="0"/>
                <a:cs typeface="Calibri" pitchFamily="34" charset="0"/>
              </a:rPr>
              <a:t> </a:t>
            </a:r>
            <a:r>
              <a:rPr lang="en-US" sz="1400" dirty="0" smtClean="0">
                <a:solidFill>
                  <a:schemeClr val="tx1">
                    <a:lumMod val="75000"/>
                    <a:lumOff val="25000"/>
                  </a:schemeClr>
                </a:solidFill>
                <a:latin typeface="Calibri" pitchFamily="34" charset="0"/>
                <a:cs typeface="Calibri" pitchFamily="34" charset="0"/>
              </a:rPr>
              <a:t>   Failure to transmit catch reports</a:t>
            </a:r>
          </a:p>
          <a:p>
            <a:pPr marL="0" lvl="1">
              <a:spcBef>
                <a:spcPct val="20000"/>
              </a:spcBef>
              <a:buFont typeface="Arial" pitchFamily="34" charset="0"/>
              <a:buChar char="•"/>
              <a:defRPr/>
            </a:pPr>
            <a:r>
              <a:rPr lang="en-US" sz="1400" dirty="0">
                <a:solidFill>
                  <a:schemeClr val="tx1">
                    <a:lumMod val="75000"/>
                    <a:lumOff val="25000"/>
                  </a:schemeClr>
                </a:solidFill>
                <a:latin typeface="Calibri" pitchFamily="34" charset="0"/>
                <a:cs typeface="Calibri" pitchFamily="34" charset="0"/>
              </a:rPr>
              <a:t> </a:t>
            </a:r>
            <a:r>
              <a:rPr lang="en-US" sz="1400" dirty="0" smtClean="0">
                <a:solidFill>
                  <a:schemeClr val="tx1">
                    <a:lumMod val="75000"/>
                    <a:lumOff val="25000"/>
                  </a:schemeClr>
                </a:solidFill>
                <a:latin typeface="Calibri" pitchFamily="34" charset="0"/>
                <a:cs typeface="Calibri" pitchFamily="34" charset="0"/>
              </a:rPr>
              <a:t>   VMS Tamper detection</a:t>
            </a:r>
          </a:p>
          <a:p>
            <a:pPr lvl="0">
              <a:spcBef>
                <a:spcPct val="20000"/>
              </a:spcBef>
              <a:defRPr/>
            </a:pPr>
            <a:endParaRPr lang="en-US" sz="12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200" b="1" noProof="0"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200" b="1" baseline="0"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kumimoji="0" lang="en-US" sz="12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2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200" b="1" dirty="0">
              <a:solidFill>
                <a:schemeClr val="tx1">
                  <a:lumMod val="75000"/>
                  <a:lumOff val="25000"/>
                </a:schemeClr>
              </a:solidFill>
              <a:latin typeface="Calibri" pitchFamily="34" charset="0"/>
              <a:cs typeface="Calibri" pitchFamily="34" charset="0"/>
            </a:endParaRPr>
          </a:p>
        </p:txBody>
      </p:sp>
      <p:sp>
        <p:nvSpPr>
          <p:cNvPr id="10" name="TextBox 9"/>
          <p:cNvSpPr txBox="1"/>
          <p:nvPr/>
        </p:nvSpPr>
        <p:spPr>
          <a:xfrm>
            <a:off x="5509605" y="6078408"/>
            <a:ext cx="3124200" cy="307777"/>
          </a:xfrm>
          <a:prstGeom prst="rect">
            <a:avLst/>
          </a:prstGeom>
          <a:noFill/>
        </p:spPr>
        <p:txBody>
          <a:bodyPr wrap="square" rtlCol="0">
            <a:spAutoFit/>
          </a:bodyPr>
          <a:lstStyle/>
          <a:p>
            <a:pPr algn="ctr"/>
            <a:r>
              <a:rPr lang="en-US" sz="1400" b="1" dirty="0" smtClean="0">
                <a:solidFill>
                  <a:schemeClr val="tx1">
                    <a:lumMod val="75000"/>
                    <a:lumOff val="25000"/>
                  </a:schemeClr>
                </a:solidFill>
                <a:latin typeface="Calibri" pitchFamily="34" charset="0"/>
                <a:cs typeface="Calibri" pitchFamily="34" charset="0"/>
              </a:rPr>
              <a:t>The Fleet Information System</a:t>
            </a:r>
            <a:endParaRPr lang="en-US" sz="1400" dirty="0">
              <a:latin typeface="Calibri" pitchFamily="34" charset="0"/>
              <a:cs typeface="Calibri" pitchFamily="34" charset="0"/>
            </a:endParaRPr>
          </a:p>
        </p:txBody>
      </p:sp>
      <p:sp>
        <p:nvSpPr>
          <p:cNvPr id="14" name="Right Triangle 13"/>
          <p:cNvSpPr/>
          <p:nvPr/>
        </p:nvSpPr>
        <p:spPr>
          <a:xfrm rot="13405601">
            <a:off x="657657" y="163303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p:cNvSpPr/>
          <p:nvPr/>
        </p:nvSpPr>
        <p:spPr>
          <a:xfrm rot="13405601">
            <a:off x="657658" y="383760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p:cNvSpPr/>
          <p:nvPr/>
        </p:nvSpPr>
        <p:spPr>
          <a:xfrm rot="13405601">
            <a:off x="657660" y="451936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4994" name="Picture 2"/>
          <p:cNvPicPr>
            <a:picLocks noChangeAspect="1" noChangeArrowheads="1"/>
          </p:cNvPicPr>
          <p:nvPr/>
        </p:nvPicPr>
        <p:blipFill>
          <a:blip r:embed="rId3" cstate="print"/>
          <a:srcRect/>
          <a:stretch>
            <a:fillRect/>
          </a:stretch>
        </p:blipFill>
        <p:spPr bwMode="auto">
          <a:xfrm>
            <a:off x="5138950" y="1623965"/>
            <a:ext cx="3657600" cy="2103437"/>
          </a:xfrm>
          <a:prstGeom prst="rect">
            <a:avLst/>
          </a:prstGeom>
          <a:noFill/>
          <a:ln w="9525">
            <a:noFill/>
            <a:miter lim="800000"/>
            <a:headEnd/>
            <a:tailEnd/>
          </a:ln>
        </p:spPr>
      </p:pic>
      <p:pic>
        <p:nvPicPr>
          <p:cNvPr id="84995" name="Picture 3"/>
          <p:cNvPicPr>
            <a:picLocks noChangeAspect="1" noChangeArrowheads="1"/>
          </p:cNvPicPr>
          <p:nvPr/>
        </p:nvPicPr>
        <p:blipFill>
          <a:blip r:embed="rId4" cstate="print"/>
          <a:srcRect/>
          <a:stretch>
            <a:fillRect/>
          </a:stretch>
        </p:blipFill>
        <p:spPr bwMode="auto">
          <a:xfrm>
            <a:off x="5138950" y="3898698"/>
            <a:ext cx="3657600" cy="210343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22</a:t>
            </a:fld>
            <a:endParaRPr lang="en-US" dirty="0"/>
          </a:p>
        </p:txBody>
      </p:sp>
      <p:sp>
        <p:nvSpPr>
          <p:cNvPr id="3" name="Rounded Rectangle 2"/>
          <p:cNvSpPr/>
          <p:nvPr/>
        </p:nvSpPr>
        <p:spPr>
          <a:xfrm>
            <a:off x="1082040" y="1470345"/>
            <a:ext cx="3429000" cy="2362200"/>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cs typeface="Calibri" pitchFamily="34" charset="0"/>
            </a:endParaRPr>
          </a:p>
        </p:txBody>
      </p:sp>
      <p:sp>
        <p:nvSpPr>
          <p:cNvPr id="5" name="Title 1"/>
          <p:cNvSpPr txBox="1">
            <a:spLocks/>
          </p:cNvSpPr>
          <p:nvPr/>
        </p:nvSpPr>
        <p:spPr>
          <a:xfrm>
            <a:off x="609600" y="685800"/>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noProof="0" dirty="0" smtClean="0">
                <a:solidFill>
                  <a:srgbClr val="005BA1"/>
                </a:solidFill>
                <a:latin typeface="Calibri" pitchFamily="34" charset="0"/>
                <a:ea typeface="+mj-ea"/>
                <a:cs typeface="Calibri" pitchFamily="34" charset="0"/>
              </a:rPr>
              <a:t>Remote Access Options</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sp>
        <p:nvSpPr>
          <p:cNvPr id="6" name="Content Placeholder 2"/>
          <p:cNvSpPr txBox="1">
            <a:spLocks/>
          </p:cNvSpPr>
          <p:nvPr/>
        </p:nvSpPr>
        <p:spPr>
          <a:xfrm>
            <a:off x="1524000" y="1577025"/>
            <a:ext cx="2590800"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Monitoring Consoles</a:t>
            </a:r>
            <a:endParaRPr lang="en-US" sz="2000" b="1" dirty="0">
              <a:solidFill>
                <a:schemeClr val="tx1">
                  <a:lumMod val="75000"/>
                  <a:lumOff val="25000"/>
                </a:schemeClr>
              </a:solidFill>
              <a:latin typeface="Calibri" pitchFamily="34" charset="0"/>
              <a:cs typeface="Calibri" pitchFamily="34" charset="0"/>
            </a:endParaRPr>
          </a:p>
        </p:txBody>
      </p:sp>
      <p:sp>
        <p:nvSpPr>
          <p:cNvPr id="7" name="Rounded Rectangle 6"/>
          <p:cNvSpPr/>
          <p:nvPr/>
        </p:nvSpPr>
        <p:spPr>
          <a:xfrm>
            <a:off x="1082040" y="4061145"/>
            <a:ext cx="3429000" cy="2362200"/>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cs typeface="Calibri" pitchFamily="34" charset="0"/>
            </a:endParaRPr>
          </a:p>
        </p:txBody>
      </p:sp>
      <p:sp>
        <p:nvSpPr>
          <p:cNvPr id="8" name="Content Placeholder 2"/>
          <p:cNvSpPr txBox="1">
            <a:spLocks/>
          </p:cNvSpPr>
          <p:nvPr/>
        </p:nvSpPr>
        <p:spPr>
          <a:xfrm>
            <a:off x="1524000" y="4167825"/>
            <a:ext cx="2590800"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Patrol Craft</a:t>
            </a:r>
            <a:endParaRPr lang="en-US" sz="2000" b="1" dirty="0">
              <a:solidFill>
                <a:schemeClr val="tx1">
                  <a:lumMod val="75000"/>
                  <a:lumOff val="25000"/>
                </a:schemeClr>
              </a:solidFill>
              <a:latin typeface="Calibri" pitchFamily="34" charset="0"/>
              <a:cs typeface="Calibri" pitchFamily="34" charset="0"/>
            </a:endParaRPr>
          </a:p>
        </p:txBody>
      </p:sp>
      <p:sp>
        <p:nvSpPr>
          <p:cNvPr id="9" name="Rounded Rectangle 8"/>
          <p:cNvSpPr/>
          <p:nvPr/>
        </p:nvSpPr>
        <p:spPr>
          <a:xfrm>
            <a:off x="4724400" y="1470345"/>
            <a:ext cx="3429000" cy="2362200"/>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cs typeface="Calibri" pitchFamily="34" charset="0"/>
            </a:endParaRPr>
          </a:p>
        </p:txBody>
      </p:sp>
      <p:sp>
        <p:nvSpPr>
          <p:cNvPr id="10" name="Content Placeholder 2"/>
          <p:cNvSpPr txBox="1">
            <a:spLocks/>
          </p:cNvSpPr>
          <p:nvPr/>
        </p:nvSpPr>
        <p:spPr>
          <a:xfrm>
            <a:off x="5071265" y="1577025"/>
            <a:ext cx="2884645" cy="4572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Field Agents</a:t>
            </a:r>
            <a:r>
              <a:rPr kumimoji="0" lang="en-US" sz="20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&amp; </a:t>
            </a:r>
            <a:r>
              <a:rPr kumimoji="0" lang="en-US" sz="20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Operators</a:t>
            </a:r>
            <a:endParaRPr lang="en-US" sz="2000" b="1" dirty="0">
              <a:solidFill>
                <a:schemeClr val="tx1">
                  <a:lumMod val="75000"/>
                  <a:lumOff val="25000"/>
                </a:schemeClr>
              </a:solidFill>
              <a:latin typeface="Calibri" pitchFamily="34" charset="0"/>
              <a:cs typeface="Calibri" pitchFamily="34" charset="0"/>
            </a:endParaRPr>
          </a:p>
        </p:txBody>
      </p:sp>
      <p:sp>
        <p:nvSpPr>
          <p:cNvPr id="11" name="Rounded Rectangle 10"/>
          <p:cNvSpPr/>
          <p:nvPr/>
        </p:nvSpPr>
        <p:spPr>
          <a:xfrm>
            <a:off x="4724400" y="4061145"/>
            <a:ext cx="3429000" cy="2362200"/>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cs typeface="Calibri" pitchFamily="34" charset="0"/>
            </a:endParaRPr>
          </a:p>
        </p:txBody>
      </p:sp>
      <p:sp>
        <p:nvSpPr>
          <p:cNvPr id="12" name="Content Placeholder 2"/>
          <p:cNvSpPr txBox="1">
            <a:spLocks/>
          </p:cNvSpPr>
          <p:nvPr/>
        </p:nvSpPr>
        <p:spPr>
          <a:xfrm>
            <a:off x="5105400" y="4167825"/>
            <a:ext cx="2590800"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sz="2000" b="1" dirty="0" smtClean="0">
                <a:solidFill>
                  <a:schemeClr val="tx1">
                    <a:lumMod val="75000"/>
                    <a:lumOff val="25000"/>
                  </a:schemeClr>
                </a:solidFill>
                <a:latin typeface="Calibri" pitchFamily="34" charset="0"/>
                <a:cs typeface="Calibri" pitchFamily="34" charset="0"/>
              </a:rPr>
              <a:t>Portable Access</a:t>
            </a:r>
            <a:endParaRPr lang="en-US" sz="2000" b="1" dirty="0">
              <a:solidFill>
                <a:schemeClr val="tx1">
                  <a:lumMod val="75000"/>
                  <a:lumOff val="25000"/>
                </a:schemeClr>
              </a:solidFill>
              <a:latin typeface="Calibri" pitchFamily="34" charset="0"/>
              <a:cs typeface="Calibri" pitchFamily="34" charset="0"/>
            </a:endParaRPr>
          </a:p>
        </p:txBody>
      </p:sp>
      <p:sp>
        <p:nvSpPr>
          <p:cNvPr id="17" name="Content Placeholder 2"/>
          <p:cNvSpPr txBox="1">
            <a:spLocks/>
          </p:cNvSpPr>
          <p:nvPr/>
        </p:nvSpPr>
        <p:spPr>
          <a:xfrm>
            <a:off x="4879240" y="3494830"/>
            <a:ext cx="3264425"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n-US" sz="1400"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Secure web-based access (SSL</a:t>
            </a:r>
            <a:r>
              <a:rPr kumimoji="0" lang="en-US" sz="1400"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encrypted)</a:t>
            </a:r>
            <a:endParaRPr lang="en-US" sz="1400" dirty="0">
              <a:solidFill>
                <a:schemeClr val="tx1">
                  <a:lumMod val="75000"/>
                  <a:lumOff val="25000"/>
                </a:schemeClr>
              </a:solidFill>
              <a:latin typeface="Calibri" pitchFamily="34" charset="0"/>
              <a:cs typeface="Calibri" pitchFamily="34" charset="0"/>
            </a:endParaRPr>
          </a:p>
        </p:txBody>
      </p:sp>
      <p:sp>
        <p:nvSpPr>
          <p:cNvPr id="18" name="Content Placeholder 2"/>
          <p:cNvSpPr txBox="1">
            <a:spLocks/>
          </p:cNvSpPr>
          <p:nvPr/>
        </p:nvSpPr>
        <p:spPr>
          <a:xfrm>
            <a:off x="1269170" y="3494830"/>
            <a:ext cx="3110805"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n-US" sz="1400"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Custom designed</a:t>
            </a:r>
            <a:r>
              <a:rPr kumimoji="0" lang="en-US" sz="1400"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monitoring centers</a:t>
            </a:r>
            <a:endParaRPr lang="en-US" sz="1400" dirty="0">
              <a:solidFill>
                <a:schemeClr val="tx1">
                  <a:lumMod val="75000"/>
                  <a:lumOff val="25000"/>
                </a:schemeClr>
              </a:solidFill>
              <a:latin typeface="Calibri" pitchFamily="34" charset="0"/>
              <a:cs typeface="Calibri" pitchFamily="34" charset="0"/>
            </a:endParaRPr>
          </a:p>
        </p:txBody>
      </p:sp>
      <p:sp>
        <p:nvSpPr>
          <p:cNvPr id="19" name="Content Placeholder 2"/>
          <p:cNvSpPr txBox="1">
            <a:spLocks/>
          </p:cNvSpPr>
          <p:nvPr/>
        </p:nvSpPr>
        <p:spPr>
          <a:xfrm>
            <a:off x="1269170" y="6067965"/>
            <a:ext cx="3110805"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n-US" sz="1400"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Fleet Broadband or Iridium OpenPort</a:t>
            </a:r>
            <a:endParaRPr lang="en-US" sz="1400" dirty="0">
              <a:solidFill>
                <a:schemeClr val="tx1">
                  <a:lumMod val="75000"/>
                  <a:lumOff val="25000"/>
                </a:schemeClr>
              </a:solidFill>
              <a:latin typeface="Calibri" pitchFamily="34" charset="0"/>
              <a:cs typeface="Calibri" pitchFamily="34" charset="0"/>
            </a:endParaRPr>
          </a:p>
        </p:txBody>
      </p:sp>
      <p:sp>
        <p:nvSpPr>
          <p:cNvPr id="20" name="Content Placeholder 2"/>
          <p:cNvSpPr txBox="1">
            <a:spLocks/>
          </p:cNvSpPr>
          <p:nvPr/>
        </p:nvSpPr>
        <p:spPr>
          <a:xfrm>
            <a:off x="4923955" y="6067965"/>
            <a:ext cx="3110805"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n-US" sz="1400"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Tablet</a:t>
            </a:r>
            <a:r>
              <a:rPr kumimoji="0" lang="en-US" sz="1400"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optimized for 3G/4G</a:t>
            </a:r>
            <a:endParaRPr lang="en-US" sz="1400" dirty="0">
              <a:solidFill>
                <a:schemeClr val="tx1">
                  <a:lumMod val="75000"/>
                  <a:lumOff val="25000"/>
                </a:schemeClr>
              </a:solidFill>
              <a:latin typeface="Calibri" pitchFamily="34" charset="0"/>
              <a:cs typeface="Calibri" pitchFamily="34" charset="0"/>
            </a:endParaRPr>
          </a:p>
        </p:txBody>
      </p:sp>
      <p:pic>
        <p:nvPicPr>
          <p:cNvPr id="91139" name="Picture 3"/>
          <p:cNvPicPr>
            <a:picLocks noChangeAspect="1" noChangeArrowheads="1"/>
          </p:cNvPicPr>
          <p:nvPr/>
        </p:nvPicPr>
        <p:blipFill>
          <a:blip r:embed="rId3" cstate="print"/>
          <a:srcRect/>
          <a:stretch>
            <a:fillRect/>
          </a:stretch>
        </p:blipFill>
        <p:spPr bwMode="auto">
          <a:xfrm>
            <a:off x="1576410" y="4550864"/>
            <a:ext cx="2457920" cy="1513441"/>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5301695" y="1955313"/>
            <a:ext cx="1997060" cy="1588902"/>
          </a:xfrm>
          <a:prstGeom prst="rect">
            <a:avLst/>
          </a:prstGeom>
          <a:noFill/>
          <a:ln w="9525">
            <a:noFill/>
            <a:miter lim="800000"/>
            <a:headEnd/>
            <a:tailEnd/>
          </a:ln>
        </p:spPr>
      </p:pic>
      <p:pic>
        <p:nvPicPr>
          <p:cNvPr id="23" name="Picture 4"/>
          <p:cNvPicPr>
            <a:picLocks noChangeAspect="1" noChangeArrowheads="1"/>
          </p:cNvPicPr>
          <p:nvPr/>
        </p:nvPicPr>
        <p:blipFill>
          <a:blip r:embed="rId5" cstate="print"/>
          <a:srcRect/>
          <a:stretch>
            <a:fillRect/>
          </a:stretch>
        </p:blipFill>
        <p:spPr bwMode="auto">
          <a:xfrm>
            <a:off x="1874174" y="1978525"/>
            <a:ext cx="1891321" cy="1491234"/>
          </a:xfrm>
          <a:prstGeom prst="rect">
            <a:avLst/>
          </a:prstGeom>
          <a:noFill/>
          <a:ln w="9525">
            <a:noFill/>
            <a:miter lim="800000"/>
            <a:headEnd/>
            <a:tailEnd/>
          </a:ln>
        </p:spPr>
      </p:pic>
      <p:pic>
        <p:nvPicPr>
          <p:cNvPr id="22" name="Picture 21" descr="tablet.png"/>
          <p:cNvPicPr>
            <a:picLocks noChangeAspect="1"/>
          </p:cNvPicPr>
          <p:nvPr/>
        </p:nvPicPr>
        <p:blipFill>
          <a:blip r:embed="rId6" cstate="print"/>
          <a:stretch>
            <a:fillRect/>
          </a:stretch>
        </p:blipFill>
        <p:spPr>
          <a:xfrm>
            <a:off x="5513075" y="4562100"/>
            <a:ext cx="1920250" cy="149975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23</a:t>
            </a:fld>
            <a:endParaRPr lang="en-US" dirty="0"/>
          </a:p>
        </p:txBody>
      </p:sp>
      <p:sp>
        <p:nvSpPr>
          <p:cNvPr id="11" name="Snip Single Corner Rectangle 10"/>
          <p:cNvSpPr/>
          <p:nvPr/>
        </p:nvSpPr>
        <p:spPr>
          <a:xfrm>
            <a:off x="5148075" y="1479870"/>
            <a:ext cx="3725285" cy="4762220"/>
          </a:xfrm>
          <a:prstGeom prst="snip1Rect">
            <a:avLst/>
          </a:prstGeom>
          <a:solidFill>
            <a:srgbClr val="E8F6FC"/>
          </a:soli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609599" y="634960"/>
            <a:ext cx="7918115" cy="1382580"/>
          </a:xfrm>
          <a:prstGeom prst="rect">
            <a:avLst/>
          </a:prstGeom>
        </p:spPr>
        <p:txBody>
          <a:bodyPr>
            <a:normAutofit/>
          </a:bodyPr>
          <a:lstStyle/>
          <a:p>
            <a:pPr lvl="0" fontAlgn="auto">
              <a:lnSpc>
                <a:spcPct val="120000"/>
              </a:lnSpc>
              <a:spcAft>
                <a:spcPts val="0"/>
              </a:spcAft>
              <a:defRPr/>
            </a:pPr>
            <a:r>
              <a:rPr lang="en-US" sz="3200" b="1" dirty="0" smtClean="0">
                <a:solidFill>
                  <a:srgbClr val="005BA1"/>
                </a:solidFill>
                <a:latin typeface="Calibri" pitchFamily="34" charset="0"/>
                <a:ea typeface="+mj-ea"/>
                <a:cs typeface="Calibri" pitchFamily="34" charset="0"/>
              </a:rPr>
              <a:t>Training &amp; Certification</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sp>
        <p:nvSpPr>
          <p:cNvPr id="13" name="TextBox 12"/>
          <p:cNvSpPr txBox="1"/>
          <p:nvPr/>
        </p:nvSpPr>
        <p:spPr>
          <a:xfrm>
            <a:off x="733305" y="6001598"/>
            <a:ext cx="4107530" cy="307777"/>
          </a:xfrm>
          <a:prstGeom prst="rect">
            <a:avLst/>
          </a:prstGeom>
          <a:noFill/>
        </p:spPr>
        <p:txBody>
          <a:bodyPr wrap="square" rtlCol="0">
            <a:spAutoFit/>
          </a:bodyPr>
          <a:lstStyle/>
          <a:p>
            <a:pPr algn="ctr"/>
            <a:r>
              <a:rPr lang="en-US" sz="1400" dirty="0" smtClean="0">
                <a:latin typeface="Calibri" pitchFamily="34" charset="0"/>
              </a:rPr>
              <a:t>ANCORS - University of Wollongong, Australia</a:t>
            </a:r>
            <a:endParaRPr lang="en-US" sz="1400" dirty="0">
              <a:latin typeface="Calibri" pitchFamily="34" charset="0"/>
              <a:cs typeface="Calibri" pitchFamily="34" charset="0"/>
            </a:endParaRPr>
          </a:p>
        </p:txBody>
      </p:sp>
      <p:sp>
        <p:nvSpPr>
          <p:cNvPr id="17" name="TextBox 16"/>
          <p:cNvSpPr txBox="1"/>
          <p:nvPr/>
        </p:nvSpPr>
        <p:spPr>
          <a:xfrm>
            <a:off x="654690" y="1393535"/>
            <a:ext cx="4147740" cy="1708160"/>
          </a:xfrm>
          <a:prstGeom prst="rect">
            <a:avLst/>
          </a:prstGeom>
          <a:noFill/>
        </p:spPr>
        <p:txBody>
          <a:bodyPr wrap="square" rtlCol="0">
            <a:spAutoFit/>
          </a:bodyPr>
          <a:lstStyle/>
          <a:p>
            <a:r>
              <a:rPr lang="en-US" sz="1500" dirty="0" smtClean="0">
                <a:solidFill>
                  <a:schemeClr val="tx1">
                    <a:lumMod val="75000"/>
                    <a:lumOff val="25000"/>
                  </a:schemeClr>
                </a:solidFill>
                <a:latin typeface="Calibri" pitchFamily="34" charset="0"/>
              </a:rPr>
              <a:t>Absolute has teamed with The Australian National Centre for Ocean Resources and Security (ANCORS) to provide training and advice on vessel tracking. ANCORS is Australia’s only multidisciplinary university-based centre dedicated to research, education and training on ocean law, maritime security and natural marine resource management.</a:t>
            </a:r>
            <a:endParaRPr lang="en-US" sz="1500" dirty="0">
              <a:solidFill>
                <a:schemeClr val="tx1">
                  <a:lumMod val="75000"/>
                  <a:lumOff val="25000"/>
                </a:schemeClr>
              </a:solidFill>
              <a:latin typeface="Calibri" pitchFamily="34" charset="0"/>
            </a:endParaRPr>
          </a:p>
        </p:txBody>
      </p:sp>
      <p:sp>
        <p:nvSpPr>
          <p:cNvPr id="18" name="Content Placeholder 2"/>
          <p:cNvSpPr txBox="1">
            <a:spLocks/>
          </p:cNvSpPr>
          <p:nvPr/>
        </p:nvSpPr>
        <p:spPr>
          <a:xfrm>
            <a:off x="5224885" y="1633490"/>
            <a:ext cx="3803901" cy="4723815"/>
          </a:xfrm>
          <a:prstGeom prst="rect">
            <a:avLst/>
          </a:prstGeom>
        </p:spPr>
        <p:txBody>
          <a:bodyPr vert="horz" lIns="91440" tIns="45720" rIns="91440" bIns="45720" rtlCol="0">
            <a:normAutofit/>
          </a:bodyPr>
          <a:lstStyle/>
          <a:p>
            <a:pPr lvl="0">
              <a:spcAft>
                <a:spcPts val="600"/>
              </a:spcAft>
              <a:defRPr/>
            </a:pPr>
            <a:r>
              <a:rPr lang="en-US" sz="1800" b="1" dirty="0" smtClean="0">
                <a:solidFill>
                  <a:schemeClr val="tx1">
                    <a:lumMod val="75000"/>
                    <a:lumOff val="25000"/>
                  </a:schemeClr>
                </a:solidFill>
                <a:latin typeface="Calibri" pitchFamily="34" charset="0"/>
                <a:cs typeface="Calibri" pitchFamily="34" charset="0"/>
              </a:rPr>
              <a:t>Training Includes:</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Satellite tracking and how it works</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Satellite communications:</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The Global Position System (GPS):</a:t>
            </a:r>
          </a:p>
          <a:p>
            <a:pPr lvl="0">
              <a:spcAft>
                <a:spcPts val="0"/>
              </a:spcAft>
              <a:defRPr/>
            </a:pPr>
            <a:r>
              <a:rPr lang="en-US" sz="1400" dirty="0" smtClean="0">
                <a:solidFill>
                  <a:schemeClr val="tx1">
                    <a:lumMod val="75000"/>
                    <a:lumOff val="25000"/>
                  </a:schemeClr>
                </a:solidFill>
                <a:latin typeface="Calibri" pitchFamily="34" charset="0"/>
                <a:cs typeface="Calibri" pitchFamily="34" charset="0"/>
              </a:rPr>
              <a:t>   - How GPS works</a:t>
            </a:r>
          </a:p>
          <a:p>
            <a:pPr lvl="0">
              <a:spcAft>
                <a:spcPts val="0"/>
              </a:spcAft>
              <a:defRPr/>
            </a:pPr>
            <a:r>
              <a:rPr lang="en-US" sz="1400" dirty="0" smtClean="0">
                <a:solidFill>
                  <a:schemeClr val="tx1">
                    <a:lumMod val="75000"/>
                    <a:lumOff val="25000"/>
                  </a:schemeClr>
                </a:solidFill>
                <a:latin typeface="Calibri" pitchFamily="34" charset="0"/>
                <a:cs typeface="Calibri" pitchFamily="34" charset="0"/>
              </a:rPr>
              <a:t>   - GPS in the context of vessel tracking</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Mobile Transceiver Types (MTU)</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Inspection of MTU's on board vessels</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Type Approval/Conformance Testing</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Hands on training</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Interpretation of track data</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International law in the context of </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vessel tracking</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National law in the context of vessel tracking</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Evidence Requirements/ Gathering</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Real world examples</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Court procedure</a:t>
            </a:r>
          </a:p>
          <a:p>
            <a:pPr lvl="0">
              <a:spcAft>
                <a:spcPts val="200"/>
              </a:spcAft>
              <a:defRPr/>
            </a:pPr>
            <a:r>
              <a:rPr lang="en-US" sz="1400" dirty="0" smtClean="0">
                <a:solidFill>
                  <a:schemeClr val="tx1">
                    <a:lumMod val="75000"/>
                    <a:lumOff val="25000"/>
                  </a:schemeClr>
                </a:solidFill>
                <a:latin typeface="Calibri" pitchFamily="34" charset="0"/>
                <a:cs typeface="Calibri" pitchFamily="34" charset="0"/>
              </a:rPr>
              <a:t>• Mock Court</a:t>
            </a:r>
          </a:p>
        </p:txBody>
      </p:sp>
      <p:pic>
        <p:nvPicPr>
          <p:cNvPr id="19" name="Picture 3"/>
          <p:cNvPicPr>
            <a:picLocks noChangeAspect="1" noChangeArrowheads="1"/>
          </p:cNvPicPr>
          <p:nvPr/>
        </p:nvPicPr>
        <p:blipFill>
          <a:blip r:embed="rId3" cstate="print"/>
          <a:srcRect/>
          <a:stretch>
            <a:fillRect/>
          </a:stretch>
        </p:blipFill>
        <p:spPr bwMode="auto">
          <a:xfrm>
            <a:off x="769904" y="3390595"/>
            <a:ext cx="4083491" cy="257259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24</a:t>
            </a:fld>
            <a:endParaRPr lang="en-US" dirty="0"/>
          </a:p>
        </p:txBody>
      </p:sp>
      <p:sp>
        <p:nvSpPr>
          <p:cNvPr id="5" name="Title 1"/>
          <p:cNvSpPr txBox="1">
            <a:spLocks/>
          </p:cNvSpPr>
          <p:nvPr/>
        </p:nvSpPr>
        <p:spPr>
          <a:xfrm>
            <a:off x="533400" y="685800"/>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Search &amp; Rescue</a:t>
            </a:r>
            <a:r>
              <a:rPr kumimoji="0" lang="en-US" sz="3200" b="1" i="0" u="none" strike="noStrike" kern="1200" cap="none" spc="0" normalizeH="0" noProof="0" dirty="0" smtClean="0">
                <a:ln>
                  <a:noFill/>
                </a:ln>
                <a:solidFill>
                  <a:srgbClr val="005BA1"/>
                </a:solidFill>
                <a:effectLst/>
                <a:uLnTx/>
                <a:uFillTx/>
                <a:latin typeface="Calibri" pitchFamily="34" charset="0"/>
                <a:ea typeface="+mj-ea"/>
                <a:cs typeface="Calibri" pitchFamily="34" charset="0"/>
              </a:rPr>
              <a:t> and</a:t>
            </a: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 Counter-Piracy</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pic>
        <p:nvPicPr>
          <p:cNvPr id="126978" name="Picture 2"/>
          <p:cNvPicPr>
            <a:picLocks noChangeAspect="1" noChangeArrowheads="1"/>
          </p:cNvPicPr>
          <p:nvPr/>
        </p:nvPicPr>
        <p:blipFill>
          <a:blip r:embed="rId3" cstate="print"/>
          <a:srcRect/>
          <a:stretch>
            <a:fillRect/>
          </a:stretch>
        </p:blipFill>
        <p:spPr bwMode="auto">
          <a:xfrm>
            <a:off x="4802430" y="4043480"/>
            <a:ext cx="3977125" cy="2344510"/>
          </a:xfrm>
          <a:prstGeom prst="rect">
            <a:avLst/>
          </a:prstGeom>
          <a:noFill/>
          <a:ln w="9525">
            <a:noFill/>
            <a:miter lim="800000"/>
            <a:headEnd/>
            <a:tailEnd/>
          </a:ln>
        </p:spPr>
      </p:pic>
      <p:pic>
        <p:nvPicPr>
          <p:cNvPr id="84994" name="Picture 2"/>
          <p:cNvPicPr>
            <a:picLocks noChangeAspect="1" noChangeArrowheads="1"/>
          </p:cNvPicPr>
          <p:nvPr/>
        </p:nvPicPr>
        <p:blipFill>
          <a:blip r:embed="rId4" cstate="print"/>
          <a:srcRect/>
          <a:stretch>
            <a:fillRect/>
          </a:stretch>
        </p:blipFill>
        <p:spPr bwMode="auto">
          <a:xfrm>
            <a:off x="4802430" y="1539768"/>
            <a:ext cx="3979995" cy="2350092"/>
          </a:xfrm>
          <a:prstGeom prst="rect">
            <a:avLst/>
          </a:prstGeom>
          <a:noFill/>
          <a:ln w="9525">
            <a:noFill/>
            <a:miter lim="800000"/>
            <a:headEnd/>
            <a:tailEnd/>
          </a:ln>
        </p:spPr>
      </p:pic>
      <p:sp>
        <p:nvSpPr>
          <p:cNvPr id="12" name="Content Placeholder 2"/>
          <p:cNvSpPr txBox="1">
            <a:spLocks/>
          </p:cNvSpPr>
          <p:nvPr/>
        </p:nvSpPr>
        <p:spPr>
          <a:xfrm>
            <a:off x="347449" y="1537630"/>
            <a:ext cx="4032525" cy="5105400"/>
          </a:xfrm>
          <a:prstGeom prst="rect">
            <a:avLst/>
          </a:prstGeom>
        </p:spPr>
        <p:txBody>
          <a:bodyPr vert="horz" lIns="91440" tIns="45720" rIns="91440" bIns="45720" rtlCol="0">
            <a:normAutofit/>
          </a:bodyPr>
          <a:lstStyle/>
          <a:p>
            <a:pPr lvl="1">
              <a:spcBef>
                <a:spcPts val="0"/>
              </a:spcBef>
            </a:pPr>
            <a:r>
              <a:rPr lang="en-US" sz="1400" b="1" dirty="0" smtClean="0">
                <a:solidFill>
                  <a:schemeClr val="tx1">
                    <a:lumMod val="75000"/>
                    <a:lumOff val="25000"/>
                  </a:schemeClr>
                </a:solidFill>
                <a:latin typeface="Calibri" pitchFamily="34" charset="0"/>
                <a:cs typeface="Calibri" pitchFamily="34" charset="0"/>
              </a:rPr>
              <a:t>We have a proven track record of providing reliable data for Search &amp; Rescue and Anti-Piracy operations</a:t>
            </a:r>
          </a:p>
          <a:p>
            <a:pPr lvl="1">
              <a:spcBef>
                <a:spcPts val="0"/>
              </a:spcBef>
            </a:pPr>
            <a:endParaRPr lang="en-US" sz="1400" b="1" dirty="0" smtClean="0">
              <a:solidFill>
                <a:schemeClr val="tx1">
                  <a:lumMod val="75000"/>
                  <a:lumOff val="25000"/>
                </a:schemeClr>
              </a:solidFill>
              <a:latin typeface="Calibri" pitchFamily="34" charset="0"/>
              <a:cs typeface="Calibri" pitchFamily="34" charset="0"/>
            </a:endParaRPr>
          </a:p>
          <a:p>
            <a:pPr lvl="1">
              <a:spcBef>
                <a:spcPts val="0"/>
              </a:spcBef>
            </a:pPr>
            <a:r>
              <a:rPr lang="en-US" sz="1400" b="1" dirty="0" smtClean="0">
                <a:solidFill>
                  <a:schemeClr val="tx1">
                    <a:lumMod val="75000"/>
                    <a:lumOff val="25000"/>
                  </a:schemeClr>
                </a:solidFill>
                <a:latin typeface="Calibri" pitchFamily="34" charset="0"/>
                <a:cs typeface="Calibri" pitchFamily="34" charset="0"/>
              </a:rPr>
              <a:t>Hardware is compatible with SOLAS/GMDSS </a:t>
            </a:r>
            <a:r>
              <a:rPr lang="en-US" sz="1400" dirty="0" smtClean="0">
                <a:solidFill>
                  <a:schemeClr val="tx1">
                    <a:lumMod val="75000"/>
                    <a:lumOff val="25000"/>
                  </a:schemeClr>
                </a:solidFill>
                <a:latin typeface="Calibri" pitchFamily="34" charset="0"/>
                <a:cs typeface="Calibri" pitchFamily="34" charset="0"/>
              </a:rPr>
              <a:t>(Inmarsat-C equipment only)</a:t>
            </a:r>
          </a:p>
          <a:p>
            <a:pPr lvl="1">
              <a:spcBef>
                <a:spcPts val="0"/>
              </a:spcBef>
            </a:pPr>
            <a:endParaRPr lang="en-US" sz="1400" b="1" dirty="0" smtClean="0">
              <a:solidFill>
                <a:schemeClr val="tx1">
                  <a:lumMod val="75000"/>
                  <a:lumOff val="25000"/>
                </a:schemeClr>
              </a:solidFill>
              <a:latin typeface="Calibri" pitchFamily="34" charset="0"/>
              <a:cs typeface="Calibri" pitchFamily="34" charset="0"/>
            </a:endParaRPr>
          </a:p>
          <a:p>
            <a:pPr lvl="1">
              <a:spcBef>
                <a:spcPts val="0"/>
              </a:spcBef>
            </a:pPr>
            <a:r>
              <a:rPr lang="en-US" sz="1400" b="1" dirty="0" smtClean="0">
                <a:solidFill>
                  <a:schemeClr val="tx1">
                    <a:lumMod val="75000"/>
                    <a:lumOff val="25000"/>
                  </a:schemeClr>
                </a:solidFill>
                <a:latin typeface="Calibri" pitchFamily="34" charset="0"/>
                <a:cs typeface="Calibri" pitchFamily="34" charset="0"/>
              </a:rPr>
              <a:t>Our system fully supports the requirements of the IMO mandated Ship Security Alert System for SOLAS class shipping, including a fully staffed 24x7 monitoring center</a:t>
            </a:r>
          </a:p>
          <a:p>
            <a:pPr lvl="1">
              <a:spcBef>
                <a:spcPts val="0"/>
              </a:spcBef>
            </a:pPr>
            <a:endParaRPr lang="en-US" sz="1400" b="1" dirty="0" smtClean="0">
              <a:solidFill>
                <a:schemeClr val="tx1">
                  <a:lumMod val="75000"/>
                  <a:lumOff val="25000"/>
                </a:schemeClr>
              </a:solidFill>
              <a:latin typeface="Calibri" pitchFamily="34" charset="0"/>
              <a:cs typeface="Calibri" pitchFamily="34" charset="0"/>
            </a:endParaRPr>
          </a:p>
          <a:p>
            <a:pPr lvl="1">
              <a:spcBef>
                <a:spcPts val="0"/>
              </a:spcBef>
            </a:pPr>
            <a:r>
              <a:rPr lang="en-US" sz="1400" b="1" dirty="0" smtClean="0">
                <a:solidFill>
                  <a:schemeClr val="tx1">
                    <a:lumMod val="75000"/>
                    <a:lumOff val="25000"/>
                  </a:schemeClr>
                </a:solidFill>
                <a:latin typeface="Calibri" pitchFamily="34" charset="0"/>
                <a:cs typeface="Calibri" pitchFamily="34" charset="0"/>
              </a:rPr>
              <a:t>VMS data is made available in a variety of C2/C4 tactical formats for coastguard and navy agencies, the most common being the NATO OTH-GOLD format</a:t>
            </a:r>
            <a:endParaRPr lang="en-US" sz="1400" b="1" dirty="0">
              <a:solidFill>
                <a:schemeClr val="tx1">
                  <a:lumMod val="75000"/>
                  <a:lumOff val="25000"/>
                </a:schemeClr>
              </a:solidFill>
              <a:latin typeface="Calibri" pitchFamily="34" charset="0"/>
              <a:cs typeface="Calibri" pitchFamily="34" charset="0"/>
            </a:endParaRPr>
          </a:p>
        </p:txBody>
      </p:sp>
      <p:sp>
        <p:nvSpPr>
          <p:cNvPr id="11" name="Right Triangle 10"/>
          <p:cNvSpPr/>
          <p:nvPr/>
        </p:nvSpPr>
        <p:spPr>
          <a:xfrm rot="13405601">
            <a:off x="657657" y="163303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3405601">
            <a:off x="657658" y="247924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3405601">
            <a:off x="657658" y="311743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p:cNvSpPr/>
          <p:nvPr/>
        </p:nvSpPr>
        <p:spPr>
          <a:xfrm rot="13405601">
            <a:off x="657659" y="4176844"/>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347542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25</a:t>
            </a:fld>
            <a:endParaRPr lang="en-US" dirty="0"/>
          </a:p>
        </p:txBody>
      </p:sp>
      <p:pic>
        <p:nvPicPr>
          <p:cNvPr id="83971" name="Picture 3"/>
          <p:cNvPicPr>
            <a:picLocks noChangeAspect="1" noChangeArrowheads="1"/>
          </p:cNvPicPr>
          <p:nvPr/>
        </p:nvPicPr>
        <p:blipFill>
          <a:blip r:embed="rId3" cstate="print"/>
          <a:srcRect/>
          <a:stretch>
            <a:fillRect/>
          </a:stretch>
        </p:blipFill>
        <p:spPr bwMode="auto">
          <a:xfrm>
            <a:off x="4805416" y="1547155"/>
            <a:ext cx="3967484" cy="2342705"/>
          </a:xfrm>
          <a:prstGeom prst="rect">
            <a:avLst/>
          </a:prstGeom>
          <a:noFill/>
          <a:ln w="9525">
            <a:noFill/>
            <a:miter lim="800000"/>
            <a:headEnd/>
            <a:tailEnd/>
          </a:ln>
        </p:spPr>
      </p:pic>
      <p:pic>
        <p:nvPicPr>
          <p:cNvPr id="84994" name="Picture 2"/>
          <p:cNvPicPr>
            <a:picLocks noChangeAspect="1" noChangeArrowheads="1"/>
          </p:cNvPicPr>
          <p:nvPr/>
        </p:nvPicPr>
        <p:blipFill>
          <a:blip r:embed="rId4" cstate="print"/>
          <a:srcRect/>
          <a:stretch>
            <a:fillRect/>
          </a:stretch>
        </p:blipFill>
        <p:spPr bwMode="auto">
          <a:xfrm>
            <a:off x="4802430" y="4052966"/>
            <a:ext cx="3951420" cy="2333219"/>
          </a:xfrm>
          <a:prstGeom prst="rect">
            <a:avLst/>
          </a:prstGeom>
          <a:noFill/>
          <a:ln w="9525">
            <a:noFill/>
            <a:miter lim="800000"/>
            <a:headEnd/>
            <a:tailEnd/>
          </a:ln>
        </p:spPr>
      </p:pic>
      <p:sp>
        <p:nvSpPr>
          <p:cNvPr id="12" name="Title 1"/>
          <p:cNvSpPr txBox="1">
            <a:spLocks/>
          </p:cNvSpPr>
          <p:nvPr/>
        </p:nvSpPr>
        <p:spPr>
          <a:xfrm>
            <a:off x="533400" y="685800"/>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Prosecution and Legal Support</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sp>
        <p:nvSpPr>
          <p:cNvPr id="13" name="Content Placeholder 2"/>
          <p:cNvSpPr txBox="1">
            <a:spLocks/>
          </p:cNvSpPr>
          <p:nvPr/>
        </p:nvSpPr>
        <p:spPr>
          <a:xfrm>
            <a:off x="809625" y="1547155"/>
            <a:ext cx="3810000" cy="5105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We offer a full range of assistance in the regulatory, prosecution and legal aspects of operating a Vessel Monitoring System</a:t>
            </a: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Services provided include:</a:t>
            </a:r>
          </a:p>
          <a:p>
            <a:pPr marL="0" lvl="1" fontAlgn="auto">
              <a:spcBef>
                <a:spcPct val="20000"/>
              </a:spcBef>
              <a:spcAft>
                <a:spcPts val="0"/>
              </a:spcAft>
              <a:buFont typeface="Arial" pitchFamily="34" charset="0"/>
              <a:buChar char="•"/>
              <a:defRPr/>
            </a:pPr>
            <a:r>
              <a:rPr kumimoji="0" lang="en-US" sz="1400"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Assistance in drafting VMS regulations</a:t>
            </a:r>
          </a:p>
          <a:p>
            <a:pPr marL="0" lvl="1" fontAlgn="auto">
              <a:spcBef>
                <a:spcPct val="20000"/>
              </a:spcBef>
              <a:spcAft>
                <a:spcPts val="0"/>
              </a:spcAft>
              <a:buFont typeface="Arial" pitchFamily="34" charset="0"/>
              <a:buChar char="•"/>
              <a:defRPr/>
            </a:pPr>
            <a:r>
              <a:rPr kumimoji="0" lang="en-US" sz="1400"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  Expert analysis</a:t>
            </a:r>
            <a:r>
              <a:rPr kumimoji="0" lang="en-US" sz="1400"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and testimony</a:t>
            </a:r>
          </a:p>
          <a:p>
            <a:pPr marL="0" lvl="1" fontAlgn="auto">
              <a:spcBef>
                <a:spcPct val="20000"/>
              </a:spcBef>
              <a:spcAft>
                <a:spcPts val="0"/>
              </a:spcAft>
              <a:buFont typeface="Arial" pitchFamily="34" charset="0"/>
              <a:buChar char="•"/>
              <a:defRPr/>
            </a:pPr>
            <a:r>
              <a:rPr lang="en-US" sz="1400" baseline="0" dirty="0" smtClean="0">
                <a:solidFill>
                  <a:schemeClr val="tx1">
                    <a:lumMod val="75000"/>
                    <a:lumOff val="25000"/>
                  </a:schemeClr>
                </a:solidFill>
                <a:latin typeface="Calibri" pitchFamily="34" charset="0"/>
                <a:cs typeface="Calibri" pitchFamily="34" charset="0"/>
              </a:rPr>
              <a:t>  Preparation of custom reports for</a:t>
            </a:r>
            <a:br>
              <a:rPr lang="en-US" sz="1400" baseline="0" dirty="0" smtClean="0">
                <a:solidFill>
                  <a:schemeClr val="tx1">
                    <a:lumMod val="75000"/>
                    <a:lumOff val="25000"/>
                  </a:schemeClr>
                </a:solidFill>
                <a:latin typeface="Calibri" pitchFamily="34" charset="0"/>
                <a:cs typeface="Calibri" pitchFamily="34" charset="0"/>
              </a:rPr>
            </a:br>
            <a:r>
              <a:rPr lang="en-US" sz="1400" baseline="0" dirty="0" smtClean="0">
                <a:solidFill>
                  <a:schemeClr val="tx1">
                    <a:lumMod val="75000"/>
                    <a:lumOff val="25000"/>
                  </a:schemeClr>
                </a:solidFill>
                <a:latin typeface="Calibri" pitchFamily="34" charset="0"/>
                <a:cs typeface="Calibri" pitchFamily="34" charset="0"/>
              </a:rPr>
              <a:t>   evidentiary use (i.e. case packages)</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Attendance as technical experts at</a:t>
            </a:r>
            <a:br>
              <a:rPr lang="en-US" sz="1400" dirty="0" smtClean="0">
                <a:solidFill>
                  <a:schemeClr val="tx1">
                    <a:lumMod val="75000"/>
                    <a:lumOff val="25000"/>
                  </a:schemeClr>
                </a:solidFill>
                <a:latin typeface="Calibri" pitchFamily="34" charset="0"/>
                <a:cs typeface="Calibri" pitchFamily="34" charset="0"/>
              </a:rPr>
            </a:br>
            <a:r>
              <a:rPr lang="en-US" sz="1400" dirty="0" smtClean="0">
                <a:solidFill>
                  <a:schemeClr val="tx1">
                    <a:lumMod val="75000"/>
                    <a:lumOff val="25000"/>
                  </a:schemeClr>
                </a:solidFill>
                <a:latin typeface="Calibri" pitchFamily="34" charset="0"/>
                <a:cs typeface="Calibri" pitchFamily="34" charset="0"/>
              </a:rPr>
              <a:t>   international bodies; including the United</a:t>
            </a:r>
            <a:br>
              <a:rPr lang="en-US" sz="1400" dirty="0" smtClean="0">
                <a:solidFill>
                  <a:schemeClr val="tx1">
                    <a:lumMod val="75000"/>
                    <a:lumOff val="25000"/>
                  </a:schemeClr>
                </a:solidFill>
                <a:latin typeface="Calibri" pitchFamily="34" charset="0"/>
                <a:cs typeface="Calibri" pitchFamily="34" charset="0"/>
              </a:rPr>
            </a:br>
            <a:r>
              <a:rPr lang="en-US" sz="1400" dirty="0" smtClean="0">
                <a:solidFill>
                  <a:schemeClr val="tx1">
                    <a:lumMod val="75000"/>
                    <a:lumOff val="25000"/>
                  </a:schemeClr>
                </a:solidFill>
                <a:latin typeface="Calibri" pitchFamily="34" charset="0"/>
                <a:cs typeface="Calibri" pitchFamily="34" charset="0"/>
              </a:rPr>
              <a:t>   Nationals Food &amp; Agriculture Organization </a:t>
            </a:r>
            <a:br>
              <a:rPr lang="en-US" sz="1400" dirty="0" smtClean="0">
                <a:solidFill>
                  <a:schemeClr val="tx1">
                    <a:lumMod val="75000"/>
                    <a:lumOff val="25000"/>
                  </a:schemeClr>
                </a:solidFill>
                <a:latin typeface="Calibri" pitchFamily="34" charset="0"/>
                <a:cs typeface="Calibri" pitchFamily="34" charset="0"/>
              </a:rPr>
            </a:br>
            <a:r>
              <a:rPr lang="en-US" sz="1400" dirty="0" smtClean="0">
                <a:solidFill>
                  <a:schemeClr val="tx1">
                    <a:lumMod val="75000"/>
                    <a:lumOff val="25000"/>
                  </a:schemeClr>
                </a:solidFill>
                <a:latin typeface="Calibri" pitchFamily="34" charset="0"/>
                <a:cs typeface="Calibri" pitchFamily="34" charset="0"/>
              </a:rPr>
              <a:t>   and International Maritime Organization</a:t>
            </a:r>
          </a:p>
          <a:p>
            <a:pPr lvl="1" fontAlgn="auto">
              <a:spcBef>
                <a:spcPct val="20000"/>
              </a:spcBef>
              <a:spcAft>
                <a:spcPts val="0"/>
              </a:spcAft>
              <a:buFont typeface="Arial" pitchFamily="34" charset="0"/>
              <a:buChar char="•"/>
              <a:defRPr/>
            </a:pPr>
            <a:endParaRPr lang="en-US" sz="1400" b="1" dirty="0" smtClean="0">
              <a:solidFill>
                <a:schemeClr val="tx1">
                  <a:lumMod val="75000"/>
                  <a:lumOff val="25000"/>
                </a:schemeClr>
              </a:solidFill>
              <a:latin typeface="Calibri" pitchFamily="34" charset="0"/>
              <a:cs typeface="Calibri" pitchFamily="34" charset="0"/>
            </a:endParaRPr>
          </a:p>
          <a:p>
            <a:pPr fontAlgn="auto">
              <a:spcBef>
                <a:spcPct val="20000"/>
              </a:spcBef>
              <a:spcAft>
                <a:spcPts val="0"/>
              </a:spcAft>
              <a:defRPr/>
            </a:pPr>
            <a:r>
              <a:rPr lang="en-US" sz="1400" b="1" dirty="0" smtClean="0">
                <a:solidFill>
                  <a:schemeClr val="tx1">
                    <a:lumMod val="75000"/>
                    <a:lumOff val="25000"/>
                  </a:schemeClr>
                </a:solidFill>
                <a:latin typeface="Calibri" pitchFamily="34" charset="0"/>
                <a:cs typeface="Calibri" pitchFamily="34" charset="0"/>
              </a:rPr>
              <a:t>Our staff have over 40 years combined experience in fisheries enforcement, including both the commercial and government aspects of operating Fisheries Monitoring systems</a:t>
            </a:r>
          </a:p>
          <a:p>
            <a:pPr lvl="1" fontAlgn="auto">
              <a:spcBef>
                <a:spcPct val="20000"/>
              </a:spcBef>
              <a:spcAft>
                <a:spcPts val="0"/>
              </a:spcAft>
              <a:buFont typeface="Arial" pitchFamily="34" charset="0"/>
              <a:buChar char="•"/>
              <a:defRPr/>
            </a:pPr>
            <a:endParaRPr lang="en-US" sz="1400" baseline="0"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400" baseline="0"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kumimoji="0" lang="en-US" sz="1400"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Calibri" pitchFamily="34" charset="0"/>
              <a:cs typeface="Calibri" pitchFamily="34" charset="0"/>
            </a:endParaRPr>
          </a:p>
        </p:txBody>
      </p:sp>
      <p:sp>
        <p:nvSpPr>
          <p:cNvPr id="10" name="Right Triangle 9"/>
          <p:cNvSpPr/>
          <p:nvPr/>
        </p:nvSpPr>
        <p:spPr>
          <a:xfrm rot="13405601">
            <a:off x="657657" y="163303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p:cNvSpPr/>
          <p:nvPr/>
        </p:nvSpPr>
        <p:spPr>
          <a:xfrm rot="13405601">
            <a:off x="657658" y="257023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p:cNvSpPr/>
          <p:nvPr/>
        </p:nvSpPr>
        <p:spPr>
          <a:xfrm rot="13405601">
            <a:off x="657658" y="497039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960883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26</a:t>
            </a:fld>
            <a:endParaRPr lang="en-US"/>
          </a:p>
        </p:txBody>
      </p:sp>
      <p:sp>
        <p:nvSpPr>
          <p:cNvPr id="11" name="Content Placeholder 2"/>
          <p:cNvSpPr txBox="1">
            <a:spLocks/>
          </p:cNvSpPr>
          <p:nvPr/>
        </p:nvSpPr>
        <p:spPr>
          <a:xfrm>
            <a:off x="539475" y="1316725"/>
            <a:ext cx="8333885" cy="806505"/>
          </a:xfrm>
          <a:prstGeom prst="rect">
            <a:avLst/>
          </a:prstGeom>
        </p:spPr>
        <p:txBody>
          <a:bodyPr vert="horz" lIns="91440" tIns="45720" rIns="91440" bIns="45720" rtlCol="0">
            <a:normAutofit/>
          </a:bodyPr>
          <a:lstStyle/>
          <a:p>
            <a:r>
              <a:rPr lang="en-US" sz="1300" dirty="0" smtClean="0">
                <a:solidFill>
                  <a:schemeClr val="tx1">
                    <a:lumMod val="75000"/>
                    <a:lumOff val="25000"/>
                  </a:schemeClr>
                </a:solidFill>
                <a:latin typeface="Calibri" pitchFamily="34" charset="0"/>
              </a:rPr>
              <a:t>AFMA  provides professional observer services to domestic and foreign fishing vessels operating within the Australian Fishing Zone (AFZ), including sub-Antarctic territories and waters controlled under the Commission for the Conservation of Antarctic and Marine Living Resources (CCAMLR).</a:t>
            </a:r>
            <a:endParaRPr lang="en-US" sz="1300" b="1" dirty="0" smtClean="0">
              <a:solidFill>
                <a:schemeClr val="tx1">
                  <a:lumMod val="75000"/>
                  <a:lumOff val="25000"/>
                </a:schemeClr>
              </a:solidFill>
              <a:latin typeface="Calibri" pitchFamily="34" charset="0"/>
              <a:cs typeface="Calibri" pitchFamily="34" charset="0"/>
            </a:endParaRPr>
          </a:p>
        </p:txBody>
      </p:sp>
      <p:sp>
        <p:nvSpPr>
          <p:cNvPr id="7" name="Title 1"/>
          <p:cNvSpPr txBox="1">
            <a:spLocks/>
          </p:cNvSpPr>
          <p:nvPr/>
        </p:nvSpPr>
        <p:spPr>
          <a:xfrm>
            <a:off x="1998865" y="786070"/>
            <a:ext cx="6912900" cy="914400"/>
          </a:xfrm>
          <a:prstGeom prst="rect">
            <a:avLst/>
          </a:prstGeom>
        </p:spPr>
        <p:txBody>
          <a:bodyPr>
            <a:noAutofit/>
          </a:bodyPr>
          <a:lstStyle/>
          <a:p>
            <a:pPr lvl="0" fontAlgn="auto">
              <a:spcAft>
                <a:spcPts val="0"/>
              </a:spcAft>
              <a:defRPr/>
            </a:pPr>
            <a:r>
              <a:rPr lang="en-US" sz="2600" b="1" dirty="0" smtClean="0">
                <a:solidFill>
                  <a:srgbClr val="005BA1"/>
                </a:solidFill>
                <a:latin typeface="Calibri" pitchFamily="34" charset="0"/>
                <a:ea typeface="+mj-ea"/>
                <a:cs typeface="Calibri" pitchFamily="34" charset="0"/>
              </a:rPr>
              <a:t>Managing Over 52,000 Tonnes of Catch Annually</a:t>
            </a:r>
            <a:endParaRPr kumimoji="0" lang="en-US" sz="26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pic>
        <p:nvPicPr>
          <p:cNvPr id="8" name="Picture 7" descr="afma_logo.png"/>
          <p:cNvPicPr>
            <a:picLocks noChangeAspect="1"/>
          </p:cNvPicPr>
          <p:nvPr/>
        </p:nvPicPr>
        <p:blipFill>
          <a:blip r:embed="rId3" cstate="print"/>
          <a:stretch>
            <a:fillRect/>
          </a:stretch>
        </p:blipFill>
        <p:spPr>
          <a:xfrm>
            <a:off x="193830" y="817460"/>
            <a:ext cx="1773940" cy="438913"/>
          </a:xfrm>
          <a:prstGeom prst="rect">
            <a:avLst/>
          </a:prstGeom>
        </p:spPr>
      </p:pic>
      <p:pic>
        <p:nvPicPr>
          <p:cNvPr id="9" name="Picture 8" descr="afma_map.png"/>
          <p:cNvPicPr>
            <a:picLocks noChangeAspect="1"/>
          </p:cNvPicPr>
          <p:nvPr/>
        </p:nvPicPr>
        <p:blipFill>
          <a:blip r:embed="rId4" cstate="print"/>
          <a:stretch>
            <a:fillRect/>
          </a:stretch>
        </p:blipFill>
        <p:spPr>
          <a:xfrm>
            <a:off x="1384385" y="1970941"/>
            <a:ext cx="6400938" cy="4607269"/>
          </a:xfrm>
          <a:prstGeom prst="rect">
            <a:avLst/>
          </a:prstGeom>
        </p:spPr>
      </p:pic>
      <p:sp>
        <p:nvSpPr>
          <p:cNvPr id="10" name="TextBox 9"/>
          <p:cNvSpPr txBox="1"/>
          <p:nvPr/>
        </p:nvSpPr>
        <p:spPr>
          <a:xfrm>
            <a:off x="193830" y="102483"/>
            <a:ext cx="3686880" cy="369332"/>
          </a:xfrm>
          <a:prstGeom prst="rect">
            <a:avLst/>
          </a:prstGeom>
          <a:noFill/>
        </p:spPr>
        <p:txBody>
          <a:bodyPr wrap="square" rtlCol="0">
            <a:spAutoFit/>
          </a:bodyPr>
          <a:lstStyle/>
          <a:p>
            <a:r>
              <a:rPr lang="en-US" sz="1800" b="1" dirty="0" smtClean="0">
                <a:solidFill>
                  <a:schemeClr val="bg1"/>
                </a:solidFill>
                <a:latin typeface="Calibri" pitchFamily="34" charset="0"/>
                <a:cs typeface="Calibri" pitchFamily="34" charset="0"/>
              </a:rPr>
              <a:t>Case Study</a:t>
            </a:r>
            <a:endParaRPr lang="en-US" sz="1800" b="1" dirty="0">
              <a:solidFill>
                <a:schemeClr val="bg1"/>
              </a:solidFill>
              <a:latin typeface="Calibri" pitchFamily="34" charset="0"/>
              <a:cs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27</a:t>
            </a:fld>
            <a:endParaRPr lang="en-US" dirty="0"/>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8" name="Title 1"/>
          <p:cNvSpPr txBox="1">
            <a:spLocks/>
          </p:cNvSpPr>
          <p:nvPr/>
        </p:nvSpPr>
        <p:spPr>
          <a:xfrm>
            <a:off x="4417795" y="1524000"/>
            <a:ext cx="4724400" cy="914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Promoting Sustainable Fishing</a:t>
            </a:r>
          </a:p>
        </p:txBody>
      </p:sp>
      <p:cxnSp>
        <p:nvCxnSpPr>
          <p:cNvPr id="23" name="Straight Connector 22"/>
          <p:cNvCxnSpPr/>
          <p:nvPr/>
        </p:nvCxnSpPr>
        <p:spPr>
          <a:xfrm rot="5400000">
            <a:off x="1066799" y="3629027"/>
            <a:ext cx="6172200" cy="0"/>
          </a:xfrm>
          <a:prstGeom prst="line">
            <a:avLst/>
          </a:prstGeom>
          <a:ln w="19050">
            <a:solidFill>
              <a:schemeClr val="tx1">
                <a:lumMod val="75000"/>
                <a:lumOff val="25000"/>
              </a:schemeClr>
            </a:solidFill>
          </a:ln>
          <a:effectLst>
            <a:outerShdw blurRad="50800" dist="50800" dir="2700000" algn="tl" rotWithShape="0">
              <a:prstClr val="black">
                <a:alpha val="51000"/>
              </a:prstClr>
            </a:outerShdw>
          </a:effectLst>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627344" y="2483584"/>
            <a:ext cx="4322825" cy="3893374"/>
          </a:xfrm>
          <a:prstGeom prst="rect">
            <a:avLst/>
          </a:prstGeom>
          <a:noFill/>
        </p:spPr>
        <p:txBody>
          <a:bodyPr wrap="square" rtlCol="0">
            <a:spAutoFit/>
          </a:bodyPr>
          <a:lstStyle/>
          <a:p>
            <a:r>
              <a:rPr lang="en-US" sz="1900" b="1" dirty="0" smtClean="0">
                <a:solidFill>
                  <a:schemeClr val="tx1">
                    <a:lumMod val="75000"/>
                    <a:lumOff val="25000"/>
                  </a:schemeClr>
                </a:solidFill>
                <a:latin typeface="Calibri" pitchFamily="34" charset="0"/>
                <a:cs typeface="Calibri" pitchFamily="34" charset="0"/>
              </a:rPr>
              <a:t>Catch Verification</a:t>
            </a:r>
          </a:p>
          <a:p>
            <a:endParaRPr lang="en-US" sz="1900" b="1" dirty="0" smtClean="0">
              <a:solidFill>
                <a:schemeClr val="tx1">
                  <a:lumMod val="75000"/>
                  <a:lumOff val="25000"/>
                </a:schemeClr>
              </a:solidFill>
              <a:latin typeface="Calibri" pitchFamily="34" charset="0"/>
              <a:cs typeface="Calibri" pitchFamily="34" charset="0"/>
            </a:endParaRPr>
          </a:p>
          <a:p>
            <a:r>
              <a:rPr lang="en-US" sz="1900" b="1" dirty="0" smtClean="0">
                <a:solidFill>
                  <a:schemeClr val="tx1">
                    <a:lumMod val="75000"/>
                    <a:lumOff val="25000"/>
                  </a:schemeClr>
                </a:solidFill>
                <a:latin typeface="Calibri" pitchFamily="34" charset="0"/>
                <a:cs typeface="Calibri" pitchFamily="34" charset="0"/>
              </a:rPr>
              <a:t>Electronic Catch Logbooks</a:t>
            </a:r>
          </a:p>
          <a:p>
            <a:endParaRPr lang="en-US" sz="1900" b="1" dirty="0" smtClean="0">
              <a:solidFill>
                <a:schemeClr val="tx1">
                  <a:lumMod val="75000"/>
                  <a:lumOff val="25000"/>
                </a:schemeClr>
              </a:solidFill>
              <a:latin typeface="Calibri" pitchFamily="34" charset="0"/>
              <a:cs typeface="Calibri" pitchFamily="34" charset="0"/>
            </a:endParaRPr>
          </a:p>
          <a:p>
            <a:r>
              <a:rPr lang="en-US" sz="1900" b="1" dirty="0" smtClean="0">
                <a:solidFill>
                  <a:schemeClr val="tx1">
                    <a:lumMod val="75000"/>
                    <a:lumOff val="25000"/>
                  </a:schemeClr>
                </a:solidFill>
                <a:latin typeface="Calibri" pitchFamily="34" charset="0"/>
                <a:cs typeface="Calibri" pitchFamily="34" charset="0"/>
              </a:rPr>
              <a:t>Customizable Electronic Forms</a:t>
            </a:r>
          </a:p>
          <a:p>
            <a:endParaRPr lang="en-US" sz="1900" b="1" dirty="0" smtClean="0">
              <a:solidFill>
                <a:schemeClr val="tx1">
                  <a:lumMod val="75000"/>
                  <a:lumOff val="25000"/>
                </a:schemeClr>
              </a:solidFill>
              <a:latin typeface="Calibri" pitchFamily="34" charset="0"/>
              <a:cs typeface="Calibri" pitchFamily="34" charset="0"/>
            </a:endParaRPr>
          </a:p>
          <a:p>
            <a:r>
              <a:rPr lang="en-US" sz="1900" b="1" dirty="0" smtClean="0">
                <a:solidFill>
                  <a:schemeClr val="tx1">
                    <a:lumMod val="75000"/>
                    <a:lumOff val="25000"/>
                  </a:schemeClr>
                </a:solidFill>
                <a:latin typeface="Calibri" pitchFamily="34" charset="0"/>
                <a:cs typeface="Calibri" pitchFamily="34" charset="0"/>
              </a:rPr>
              <a:t>Fisheries Science</a:t>
            </a:r>
          </a:p>
          <a:p>
            <a:endParaRPr lang="en-US" sz="1900" b="1" dirty="0">
              <a:solidFill>
                <a:schemeClr val="tx1">
                  <a:lumMod val="75000"/>
                  <a:lumOff val="25000"/>
                </a:schemeClr>
              </a:solidFill>
              <a:latin typeface="Calibri" pitchFamily="34" charset="0"/>
              <a:cs typeface="Calibri" pitchFamily="34" charset="0"/>
            </a:endParaRPr>
          </a:p>
          <a:p>
            <a:r>
              <a:rPr lang="en-US" sz="1900" b="1" dirty="0" smtClean="0">
                <a:solidFill>
                  <a:schemeClr val="tx1">
                    <a:lumMod val="75000"/>
                    <a:lumOff val="25000"/>
                  </a:schemeClr>
                </a:solidFill>
                <a:latin typeface="Calibri" pitchFamily="34" charset="0"/>
                <a:cs typeface="Calibri" pitchFamily="34" charset="0"/>
              </a:rPr>
              <a:t>Supply Chain</a:t>
            </a:r>
          </a:p>
          <a:p>
            <a:endParaRPr lang="en-US" sz="1900" b="1" dirty="0" smtClean="0">
              <a:solidFill>
                <a:schemeClr val="tx1">
                  <a:lumMod val="75000"/>
                  <a:lumOff val="25000"/>
                </a:schemeClr>
              </a:solidFill>
              <a:latin typeface="Calibri" pitchFamily="34" charset="0"/>
              <a:cs typeface="Calibri" pitchFamily="34" charset="0"/>
            </a:endParaRPr>
          </a:p>
          <a:p>
            <a:r>
              <a:rPr lang="en-US" sz="1900" b="1" dirty="0" smtClean="0">
                <a:solidFill>
                  <a:schemeClr val="tx1">
                    <a:lumMod val="75000"/>
                    <a:lumOff val="25000"/>
                  </a:schemeClr>
                </a:solidFill>
                <a:latin typeface="Calibri" pitchFamily="34" charset="0"/>
                <a:cs typeface="Calibri" pitchFamily="34" charset="0"/>
              </a:rPr>
              <a:t>Case Study: NOAA Electronic Logbooks</a:t>
            </a:r>
          </a:p>
          <a:p>
            <a:endParaRPr lang="en-US" sz="1900" b="1" dirty="0" smtClean="0">
              <a:solidFill>
                <a:schemeClr val="tx1">
                  <a:lumMod val="75000"/>
                  <a:lumOff val="25000"/>
                </a:schemeClr>
              </a:solidFill>
              <a:latin typeface="Calibri" pitchFamily="34" charset="0"/>
              <a:cs typeface="Calibri" pitchFamily="34" charset="0"/>
            </a:endParaRPr>
          </a:p>
          <a:p>
            <a:endParaRPr lang="en-US" sz="1900" b="1" dirty="0" smtClean="0">
              <a:solidFill>
                <a:schemeClr val="tx1">
                  <a:lumMod val="75000"/>
                  <a:lumOff val="25000"/>
                </a:schemeClr>
              </a:solidFill>
              <a:latin typeface="Calibri" pitchFamily="34" charset="0"/>
              <a:cs typeface="Calibri" pitchFamily="34" charset="0"/>
            </a:endParaRPr>
          </a:p>
        </p:txBody>
      </p:sp>
      <p:pic>
        <p:nvPicPr>
          <p:cNvPr id="15" name="Picture 14" descr="fish_weigh.jpg"/>
          <p:cNvPicPr>
            <a:picLocks noChangeAspect="1"/>
          </p:cNvPicPr>
          <p:nvPr/>
        </p:nvPicPr>
        <p:blipFill>
          <a:blip r:embed="rId3" cstate="print"/>
          <a:stretch>
            <a:fillRect/>
          </a:stretch>
        </p:blipFill>
        <p:spPr>
          <a:xfrm>
            <a:off x="1804" y="539100"/>
            <a:ext cx="4186145" cy="6193592"/>
          </a:xfrm>
          <a:prstGeom prst="rect">
            <a:avLst/>
          </a:prstGeom>
        </p:spPr>
      </p:pic>
      <p:sp>
        <p:nvSpPr>
          <p:cNvPr id="16" name="Right Triangle 15"/>
          <p:cNvSpPr/>
          <p:nvPr/>
        </p:nvSpPr>
        <p:spPr>
          <a:xfrm rot="13405601">
            <a:off x="4481337" y="3223121"/>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p:cNvSpPr/>
          <p:nvPr/>
        </p:nvSpPr>
        <p:spPr>
          <a:xfrm rot="13405601">
            <a:off x="4481337" y="379553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13405601">
            <a:off x="4481338" y="437229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p:cNvSpPr/>
          <p:nvPr/>
        </p:nvSpPr>
        <p:spPr>
          <a:xfrm rot="13405601">
            <a:off x="4481338" y="4944704"/>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p:cNvSpPr/>
          <p:nvPr/>
        </p:nvSpPr>
        <p:spPr>
          <a:xfrm rot="13405601">
            <a:off x="4481337" y="2614131"/>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Triangle 26"/>
          <p:cNvSpPr/>
          <p:nvPr/>
        </p:nvSpPr>
        <p:spPr>
          <a:xfrm rot="13405601">
            <a:off x="4481339" y="5513224"/>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28</a:t>
            </a:fld>
            <a:endParaRPr lang="en-US" dirty="0"/>
          </a:p>
        </p:txBody>
      </p:sp>
      <p:sp>
        <p:nvSpPr>
          <p:cNvPr id="11" name="Content Placeholder 2"/>
          <p:cNvSpPr txBox="1">
            <a:spLocks/>
          </p:cNvSpPr>
          <p:nvPr/>
        </p:nvSpPr>
        <p:spPr>
          <a:xfrm>
            <a:off x="779430" y="1547155"/>
            <a:ext cx="4723815" cy="4723815"/>
          </a:xfrm>
          <a:prstGeom prst="rect">
            <a:avLst/>
          </a:prstGeom>
        </p:spPr>
        <p:txBody>
          <a:bodyPr vert="horz" lIns="91440" tIns="45720" rIns="91440" bIns="45720" rtlCol="0">
            <a:noAutofit/>
          </a:bodyPr>
          <a:lstStyle/>
          <a:p>
            <a:pPr lvl="0" fontAlgn="auto">
              <a:spcBef>
                <a:spcPts val="0"/>
              </a:spcBef>
              <a:spcAft>
                <a:spcPts val="0"/>
              </a:spcAft>
              <a:defRPr/>
            </a:pPr>
            <a:r>
              <a:rPr lang="en-US" sz="1400" b="1" dirty="0" smtClean="0">
                <a:solidFill>
                  <a:schemeClr val="tx1">
                    <a:lumMod val="75000"/>
                    <a:lumOff val="25000"/>
                  </a:schemeClr>
                </a:solidFill>
                <a:latin typeface="Calibri" pitchFamily="34" charset="0"/>
                <a:cs typeface="Calibri" pitchFamily="34" charset="0"/>
              </a:rPr>
              <a:t>Catch reporting takes place both at-sea, though electronic reporting systems, and upon landing with the submission of dealer, agent or action house.</a:t>
            </a:r>
          </a:p>
          <a:p>
            <a:pPr lvl="0" fontAlgn="auto">
              <a:spcBef>
                <a:spcPts val="0"/>
              </a:spcBef>
              <a:spcAft>
                <a:spcPts val="0"/>
              </a:spcAft>
              <a:defRPr/>
            </a:pPr>
            <a:r>
              <a:rPr lang="en-US" sz="1400" b="1" dirty="0" smtClean="0">
                <a:solidFill>
                  <a:schemeClr val="tx1">
                    <a:lumMod val="75000"/>
                    <a:lumOff val="25000"/>
                  </a:schemeClr>
                </a:solidFill>
                <a:latin typeface="Calibri" pitchFamily="34" charset="0"/>
                <a:cs typeface="Calibri" pitchFamily="34" charset="0"/>
              </a:rPr>
              <a:t> </a:t>
            </a:r>
          </a:p>
          <a:p>
            <a:pPr lvl="0" fontAlgn="auto">
              <a:spcBef>
                <a:spcPts val="0"/>
              </a:spcBef>
              <a:spcAft>
                <a:spcPts val="0"/>
              </a:spcAft>
              <a:defRPr/>
            </a:pPr>
            <a:r>
              <a:rPr lang="en-US" sz="1400" b="1" dirty="0" smtClean="0">
                <a:solidFill>
                  <a:schemeClr val="tx1">
                    <a:lumMod val="75000"/>
                    <a:lumOff val="25000"/>
                  </a:schemeClr>
                </a:solidFill>
                <a:latin typeface="Calibri" pitchFamily="34" charset="0"/>
                <a:cs typeface="Calibri" pitchFamily="34" charset="0"/>
              </a:rPr>
              <a:t>Many agencies today require a form of landing report, but this information is often delayed in receipt and is not well integrated</a:t>
            </a:r>
            <a:r>
              <a:rPr lang="en-US" sz="1400" b="1" dirty="0">
                <a:solidFill>
                  <a:schemeClr val="tx1">
                    <a:lumMod val="75000"/>
                    <a:lumOff val="25000"/>
                  </a:schemeClr>
                </a:solidFill>
                <a:latin typeface="Calibri" pitchFamily="34" charset="0"/>
                <a:cs typeface="Calibri" pitchFamily="34" charset="0"/>
              </a:rPr>
              <a:t> </a:t>
            </a:r>
            <a:r>
              <a:rPr lang="en-US" sz="1400" b="1" dirty="0" smtClean="0">
                <a:solidFill>
                  <a:schemeClr val="tx1">
                    <a:lumMod val="75000"/>
                    <a:lumOff val="25000"/>
                  </a:schemeClr>
                </a:solidFill>
                <a:latin typeface="Calibri" pitchFamily="34" charset="0"/>
                <a:cs typeface="Calibri" pitchFamily="34" charset="0"/>
              </a:rPr>
              <a:t>with other systems.</a:t>
            </a:r>
          </a:p>
          <a:p>
            <a:pPr lvl="0" fontAlgn="auto">
              <a:spcBef>
                <a:spcPts val="0"/>
              </a:spcBef>
              <a:spcAft>
                <a:spcPts val="0"/>
              </a:spcAft>
              <a:defRPr/>
            </a:pPr>
            <a:endParaRPr lang="en-US" sz="1400" b="1" dirty="0">
              <a:solidFill>
                <a:schemeClr val="tx1">
                  <a:lumMod val="75000"/>
                  <a:lumOff val="25000"/>
                </a:schemeClr>
              </a:solidFill>
              <a:latin typeface="Calibri" pitchFamily="34" charset="0"/>
              <a:cs typeface="Calibri" pitchFamily="34" charset="0"/>
            </a:endParaRPr>
          </a:p>
          <a:p>
            <a:pPr lvl="0" fontAlgn="auto">
              <a:spcBef>
                <a:spcPts val="0"/>
              </a:spcBef>
              <a:spcAft>
                <a:spcPts val="0"/>
              </a:spcAft>
              <a:defRPr/>
            </a:pPr>
            <a:r>
              <a:rPr lang="en-US" sz="1400" b="1" dirty="0" smtClean="0">
                <a:solidFill>
                  <a:schemeClr val="tx1">
                    <a:lumMod val="75000"/>
                    <a:lumOff val="25000"/>
                  </a:schemeClr>
                </a:solidFill>
                <a:latin typeface="Calibri" pitchFamily="34" charset="0"/>
                <a:cs typeface="Calibri" pitchFamily="34" charset="0"/>
              </a:rPr>
              <a:t>The Fleet Information System provides a single system that can load and convert data from both at-sea and at-dock landing reports - making it available immediately for port inspection personnel via 3G/4G handheld tablets.</a:t>
            </a:r>
          </a:p>
          <a:p>
            <a:pPr lvl="0" fontAlgn="auto">
              <a:spcBef>
                <a:spcPts val="0"/>
              </a:spcBef>
              <a:spcAft>
                <a:spcPts val="0"/>
              </a:spcAft>
              <a:defRPr/>
            </a:pPr>
            <a:endParaRPr lang="en-US" sz="1400" b="1" dirty="0" smtClean="0">
              <a:solidFill>
                <a:schemeClr val="tx1">
                  <a:lumMod val="75000"/>
                  <a:lumOff val="25000"/>
                </a:schemeClr>
              </a:solidFill>
              <a:latin typeface="Calibri" pitchFamily="34" charset="0"/>
              <a:cs typeface="Calibri" pitchFamily="34" charset="0"/>
            </a:endParaRPr>
          </a:p>
          <a:p>
            <a:pPr fontAlgn="auto">
              <a:spcBef>
                <a:spcPts val="0"/>
              </a:spcBef>
              <a:spcAft>
                <a:spcPts val="0"/>
              </a:spcAft>
              <a:defRPr/>
            </a:pPr>
            <a:r>
              <a:rPr lang="en-US" sz="1400" b="1" dirty="0" smtClean="0">
                <a:solidFill>
                  <a:schemeClr val="tx1">
                    <a:lumMod val="75000"/>
                    <a:lumOff val="25000"/>
                  </a:schemeClr>
                </a:solidFill>
                <a:latin typeface="Calibri" pitchFamily="34" charset="0"/>
                <a:cs typeface="Calibri" pitchFamily="34" charset="0"/>
              </a:rPr>
              <a:t>Our systems are designed to meet the traceability </a:t>
            </a:r>
          </a:p>
          <a:p>
            <a:pPr fontAlgn="auto">
              <a:spcBef>
                <a:spcPts val="0"/>
              </a:spcBef>
              <a:spcAft>
                <a:spcPts val="0"/>
              </a:spcAft>
              <a:defRPr/>
            </a:pPr>
            <a:r>
              <a:rPr lang="en-US" sz="1400" b="1" dirty="0" smtClean="0">
                <a:solidFill>
                  <a:schemeClr val="tx1">
                    <a:lumMod val="75000"/>
                    <a:lumOff val="25000"/>
                  </a:schemeClr>
                </a:solidFill>
                <a:latin typeface="Calibri" pitchFamily="34" charset="0"/>
                <a:cs typeface="Calibri" pitchFamily="34" charset="0"/>
              </a:rPr>
              <a:t>requirements being introduced by the EU, North </a:t>
            </a:r>
          </a:p>
          <a:p>
            <a:pPr fontAlgn="auto">
              <a:spcBef>
                <a:spcPts val="0"/>
              </a:spcBef>
              <a:spcAft>
                <a:spcPts val="0"/>
              </a:spcAft>
              <a:defRPr/>
            </a:pPr>
            <a:r>
              <a:rPr lang="en-US" sz="1400" b="1" dirty="0" smtClean="0">
                <a:solidFill>
                  <a:schemeClr val="tx1">
                    <a:lumMod val="75000"/>
                    <a:lumOff val="25000"/>
                  </a:schemeClr>
                </a:solidFill>
                <a:latin typeface="Calibri" pitchFamily="34" charset="0"/>
                <a:cs typeface="Calibri" pitchFamily="34" charset="0"/>
              </a:rPr>
              <a:t>American and Japanese authorities.</a:t>
            </a:r>
            <a:endParaRPr lang="en-US" sz="1400" b="1" dirty="0" smtClean="0"/>
          </a:p>
          <a:p>
            <a:pPr lvl="0" fontAlgn="auto">
              <a:spcBef>
                <a:spcPts val="0"/>
              </a:spcBef>
              <a:spcAft>
                <a:spcPts val="0"/>
              </a:spcAft>
              <a:defRPr/>
            </a:pPr>
            <a:endParaRPr lang="en-US" sz="1400" b="1" dirty="0" smtClean="0">
              <a:solidFill>
                <a:schemeClr val="tx1">
                  <a:lumMod val="75000"/>
                  <a:lumOff val="25000"/>
                </a:schemeClr>
              </a:solidFill>
              <a:latin typeface="Calibri" pitchFamily="34" charset="0"/>
              <a:cs typeface="Calibri" pitchFamily="34" charset="0"/>
            </a:endParaRPr>
          </a:p>
          <a:p>
            <a:pPr lvl="0" fontAlgn="auto">
              <a:spcBef>
                <a:spcPts val="0"/>
              </a:spcBef>
              <a:spcAft>
                <a:spcPts val="0"/>
              </a:spcAft>
              <a:defRPr/>
            </a:pPr>
            <a:r>
              <a:rPr lang="en-US" sz="1400" b="1" dirty="0" smtClean="0">
                <a:solidFill>
                  <a:schemeClr val="tx1">
                    <a:lumMod val="75000"/>
                    <a:lumOff val="25000"/>
                  </a:schemeClr>
                </a:solidFill>
                <a:latin typeface="Calibri" pitchFamily="34" charset="0"/>
                <a:cs typeface="Calibri" pitchFamily="34" charset="0"/>
              </a:rPr>
              <a:t> </a:t>
            </a:r>
          </a:p>
        </p:txBody>
      </p:sp>
      <p:pic>
        <p:nvPicPr>
          <p:cNvPr id="12" name="Picture 11" descr="tablet.png"/>
          <p:cNvPicPr>
            <a:picLocks noChangeAspect="1"/>
          </p:cNvPicPr>
          <p:nvPr/>
        </p:nvPicPr>
        <p:blipFill>
          <a:blip r:embed="rId3" cstate="print"/>
          <a:stretch>
            <a:fillRect/>
          </a:stretch>
        </p:blipFill>
        <p:spPr>
          <a:xfrm>
            <a:off x="5570530" y="1431940"/>
            <a:ext cx="3119941" cy="2436742"/>
          </a:xfrm>
          <a:prstGeom prst="rect">
            <a:avLst/>
          </a:prstGeom>
        </p:spPr>
      </p:pic>
      <p:sp>
        <p:nvSpPr>
          <p:cNvPr id="13" name="Title 1"/>
          <p:cNvSpPr txBox="1">
            <a:spLocks/>
          </p:cNvSpPr>
          <p:nvPr/>
        </p:nvSpPr>
        <p:spPr>
          <a:xfrm>
            <a:off x="562680" y="786375"/>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005BA1"/>
                </a:solidFill>
                <a:latin typeface="Calibri" pitchFamily="34" charset="0"/>
                <a:ea typeface="+mj-ea"/>
                <a:cs typeface="Calibri" pitchFamily="34" charset="0"/>
              </a:rPr>
              <a:t>Catch Verification</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pic>
        <p:nvPicPr>
          <p:cNvPr id="83970" name="Picture 2"/>
          <p:cNvPicPr>
            <a:picLocks noChangeAspect="1" noChangeArrowheads="1"/>
          </p:cNvPicPr>
          <p:nvPr/>
        </p:nvPicPr>
        <p:blipFill>
          <a:blip r:embed="rId4" cstate="print"/>
          <a:srcRect/>
          <a:stretch>
            <a:fillRect/>
          </a:stretch>
        </p:blipFill>
        <p:spPr bwMode="auto">
          <a:xfrm>
            <a:off x="5570530" y="4081885"/>
            <a:ext cx="3123590" cy="2317902"/>
          </a:xfrm>
          <a:prstGeom prst="rect">
            <a:avLst/>
          </a:prstGeom>
          <a:noFill/>
          <a:ln w="9525">
            <a:noFill/>
            <a:miter lim="800000"/>
            <a:headEnd/>
            <a:tailEnd/>
          </a:ln>
        </p:spPr>
      </p:pic>
      <p:sp>
        <p:nvSpPr>
          <p:cNvPr id="14" name="Right Triangle 13"/>
          <p:cNvSpPr/>
          <p:nvPr/>
        </p:nvSpPr>
        <p:spPr>
          <a:xfrm rot="13405601">
            <a:off x="657657" y="163303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p:cNvSpPr/>
          <p:nvPr/>
        </p:nvSpPr>
        <p:spPr>
          <a:xfrm rot="13405601">
            <a:off x="657658" y="247924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p:cNvSpPr/>
          <p:nvPr/>
        </p:nvSpPr>
        <p:spPr>
          <a:xfrm rot="13405601">
            <a:off x="657658" y="334350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p:cNvSpPr/>
          <p:nvPr/>
        </p:nvSpPr>
        <p:spPr>
          <a:xfrm rot="13405601">
            <a:off x="657659" y="441854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81882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800600" y="1540000"/>
            <a:ext cx="3962400" cy="232534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29</a:t>
            </a:fld>
            <a:endParaRPr lang="en-US" dirty="0"/>
          </a:p>
        </p:txBody>
      </p:sp>
      <p:sp>
        <p:nvSpPr>
          <p:cNvPr id="5" name="Title 1"/>
          <p:cNvSpPr txBox="1">
            <a:spLocks/>
          </p:cNvSpPr>
          <p:nvPr/>
        </p:nvSpPr>
        <p:spPr>
          <a:xfrm>
            <a:off x="562680" y="786375"/>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Electronic Catch</a:t>
            </a:r>
            <a:r>
              <a:rPr lang="en-US" sz="3200" b="1" dirty="0" smtClean="0">
                <a:solidFill>
                  <a:srgbClr val="005BA1"/>
                </a:solidFill>
                <a:latin typeface="Calibri" pitchFamily="34" charset="0"/>
                <a:ea typeface="+mj-ea"/>
                <a:cs typeface="Calibri" pitchFamily="34" charset="0"/>
              </a:rPr>
              <a:t> </a:t>
            </a: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Logbooks</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sp>
        <p:nvSpPr>
          <p:cNvPr id="12" name="Content Placeholder 2"/>
          <p:cNvSpPr txBox="1">
            <a:spLocks/>
          </p:cNvSpPr>
          <p:nvPr/>
        </p:nvSpPr>
        <p:spPr>
          <a:xfrm>
            <a:off x="809625" y="1547155"/>
            <a:ext cx="3810000" cy="5105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Electronic Forms are used for data entry on-board by either a vessel captain, fishing master, or independent observer</a:t>
            </a: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Electronic Forms are also known as:</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Electronic Logbooks</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Electronic Catch Reporting Systems</a:t>
            </a: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Absolute offers one of the most widely deployed electronic reporting platforms with over 2,000 vessels currently using our e-form technology</a:t>
            </a:r>
          </a:p>
          <a:p>
            <a:pPr marL="0" marR="0" lvl="0" indent="0" defTabSz="914400" rtl="0" eaLnBrk="1" fontAlgn="auto" latinLnBrk="0" hangingPunct="1">
              <a:lnSpc>
                <a:spcPct val="100000"/>
              </a:lnSpc>
              <a:spcBef>
                <a:spcPct val="20000"/>
              </a:spcBef>
              <a:spcAft>
                <a:spcPts val="0"/>
              </a:spcAft>
              <a:buClrTx/>
              <a:buSzTx/>
              <a:tabLst/>
              <a:defRPr/>
            </a:pPr>
            <a:endParaRPr lang="en-US" sz="1400" b="1" dirty="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Absolute’s systems operate at a fraction of the cost of some other systems, through the use of advanced compression technology</a:t>
            </a:r>
          </a:p>
          <a:p>
            <a:pPr marL="0" marR="0" lvl="0" indent="0" defTabSz="914400" rtl="0" eaLnBrk="1" fontAlgn="auto" latinLnBrk="0" hangingPunct="1">
              <a:lnSpc>
                <a:spcPct val="100000"/>
              </a:lnSpc>
              <a:spcBef>
                <a:spcPct val="20000"/>
              </a:spcBef>
              <a:spcAft>
                <a:spcPts val="0"/>
              </a:spcAft>
              <a:buClrTx/>
              <a:buSzTx/>
              <a:tabLst/>
              <a:defRPr/>
            </a:pP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We promote open standards for data sharing.  This enables a single device to meet the requirements of multiple fisheries authorities simultaneously</a:t>
            </a: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lvl="0">
              <a:spcBef>
                <a:spcPct val="20000"/>
              </a:spcBef>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Calibri" pitchFamily="34" charset="0"/>
              <a:cs typeface="Calibri" pitchFamily="34" charset="0"/>
            </a:endParaRPr>
          </a:p>
        </p:txBody>
      </p:sp>
      <p:pic>
        <p:nvPicPr>
          <p:cNvPr id="84999" name="Picture 7"/>
          <p:cNvPicPr>
            <a:picLocks noChangeAspect="1" noChangeArrowheads="1"/>
          </p:cNvPicPr>
          <p:nvPr/>
        </p:nvPicPr>
        <p:blipFill>
          <a:blip r:embed="rId3" cstate="print"/>
          <a:srcRect/>
          <a:stretch>
            <a:fillRect/>
          </a:stretch>
        </p:blipFill>
        <p:spPr bwMode="auto">
          <a:xfrm>
            <a:off x="4802430" y="4045617"/>
            <a:ext cx="3963745" cy="2340568"/>
          </a:xfrm>
          <a:prstGeom prst="rect">
            <a:avLst/>
          </a:prstGeom>
          <a:noFill/>
          <a:ln w="9525">
            <a:noFill/>
            <a:miter lim="800000"/>
            <a:headEnd/>
            <a:tailEnd/>
          </a:ln>
        </p:spPr>
      </p:pic>
      <p:pic>
        <p:nvPicPr>
          <p:cNvPr id="85001" name="Picture 9"/>
          <p:cNvPicPr>
            <a:picLocks noChangeAspect="1" noChangeArrowheads="1"/>
          </p:cNvPicPr>
          <p:nvPr/>
        </p:nvPicPr>
        <p:blipFill>
          <a:blip r:embed="rId4" cstate="print"/>
          <a:srcRect/>
          <a:stretch>
            <a:fillRect/>
          </a:stretch>
        </p:blipFill>
        <p:spPr bwMode="auto">
          <a:xfrm>
            <a:off x="5642500" y="1566205"/>
            <a:ext cx="2193925" cy="2290763"/>
          </a:xfrm>
          <a:prstGeom prst="rect">
            <a:avLst/>
          </a:prstGeom>
          <a:noFill/>
          <a:ln w="9525">
            <a:noFill/>
            <a:miter lim="800000"/>
            <a:headEnd/>
            <a:tailEnd/>
          </a:ln>
        </p:spPr>
      </p:pic>
      <p:sp>
        <p:nvSpPr>
          <p:cNvPr id="19" name="Right Triangle 18"/>
          <p:cNvSpPr/>
          <p:nvPr/>
        </p:nvSpPr>
        <p:spPr>
          <a:xfrm rot="13405601">
            <a:off x="657657" y="163303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13405601">
            <a:off x="657658" y="257540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p:nvSpPr>
        <p:spPr>
          <a:xfrm rot="13405601">
            <a:off x="657658" y="453841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p:cNvSpPr/>
          <p:nvPr/>
        </p:nvSpPr>
        <p:spPr>
          <a:xfrm rot="13405601">
            <a:off x="657659" y="548435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p:nvSpPr>
        <p:spPr>
          <a:xfrm rot="13405601">
            <a:off x="679243" y="360717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3</a:t>
            </a:fld>
            <a:endParaRPr lang="en-US" dirty="0"/>
          </a:p>
        </p:txBody>
      </p:sp>
      <p:sp>
        <p:nvSpPr>
          <p:cNvPr id="16" name="Title 1"/>
          <p:cNvSpPr txBox="1">
            <a:spLocks/>
          </p:cNvSpPr>
          <p:nvPr/>
        </p:nvSpPr>
        <p:spPr>
          <a:xfrm>
            <a:off x="193830" y="95085"/>
            <a:ext cx="7696200" cy="45354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800" b="1" noProof="0" dirty="0" smtClean="0">
                <a:solidFill>
                  <a:schemeClr val="bg1"/>
                </a:solidFill>
                <a:latin typeface="Calibri" pitchFamily="34" charset="0"/>
                <a:ea typeface="+mj-ea"/>
                <a:cs typeface="Calibri" pitchFamily="34" charset="0"/>
              </a:rPr>
              <a:t>Absolute Fisheries Solutions – from Ocean to Dinner Plate</a:t>
            </a:r>
            <a:endParaRPr kumimoji="0" lang="en-US" sz="18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18" name="Picture 17" descr="Traceability_final.png"/>
          <p:cNvPicPr>
            <a:picLocks noChangeAspect="1"/>
          </p:cNvPicPr>
          <p:nvPr/>
        </p:nvPicPr>
        <p:blipFill>
          <a:blip r:embed="rId3" cstate="print"/>
          <a:stretch>
            <a:fillRect/>
          </a:stretch>
        </p:blipFill>
        <p:spPr>
          <a:xfrm>
            <a:off x="0" y="685097"/>
            <a:ext cx="9144000" cy="577789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30</a:t>
            </a:fld>
            <a:endParaRPr lang="en-US" dirty="0"/>
          </a:p>
        </p:txBody>
      </p:sp>
      <p:sp>
        <p:nvSpPr>
          <p:cNvPr id="5" name="Title 1"/>
          <p:cNvSpPr txBox="1">
            <a:spLocks/>
          </p:cNvSpPr>
          <p:nvPr/>
        </p:nvSpPr>
        <p:spPr>
          <a:xfrm>
            <a:off x="539475" y="786375"/>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Customizable Electronic Forms Templates</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sp>
        <p:nvSpPr>
          <p:cNvPr id="17" name="Content Placeholder 2"/>
          <p:cNvSpPr txBox="1">
            <a:spLocks/>
          </p:cNvSpPr>
          <p:nvPr/>
        </p:nvSpPr>
        <p:spPr>
          <a:xfrm>
            <a:off x="754400" y="1556680"/>
            <a:ext cx="4021686" cy="5105400"/>
          </a:xfrm>
          <a:prstGeom prst="rect">
            <a:avLst/>
          </a:prstGeom>
        </p:spPr>
        <p:txBody>
          <a:bodyPr vert="horz" lIns="91440" tIns="45720" rIns="91440" bIns="45720" rtlCol="0">
            <a:normAutofit/>
          </a:bodyPr>
          <a:lstStyle/>
          <a:p>
            <a:pPr lvl="0" fontAlgn="auto">
              <a:spcBef>
                <a:spcPct val="20000"/>
              </a:spcBef>
              <a:spcAft>
                <a:spcPts val="0"/>
              </a:spcAft>
              <a:defRPr/>
            </a:pPr>
            <a:r>
              <a:rPr lang="en-US" sz="1400" b="1" dirty="0" smtClean="0">
                <a:solidFill>
                  <a:schemeClr val="tx1">
                    <a:lumMod val="75000"/>
                    <a:lumOff val="25000"/>
                  </a:schemeClr>
                </a:solidFill>
                <a:latin typeface="Calibri" pitchFamily="34" charset="0"/>
                <a:cs typeface="Calibri" pitchFamily="34" charset="0"/>
              </a:rPr>
              <a:t>Absolute has a library of over 50 fisheries e-forms, which we use as a basis for new fisheries programs.  These form types include:</a:t>
            </a:r>
          </a:p>
          <a:p>
            <a:pPr marL="0" lvl="1" fontAlgn="auto">
              <a:spcBef>
                <a:spcPts val="6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Trawl-by-Trawl Catch reporting</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Daily Catch Logs</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Transshipment, Disposal and Landing</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Declaration of Activity (Days-at-Sea)</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Requests for Exemptions or Waivers</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Pre-Landing Notifications</a:t>
            </a:r>
          </a:p>
          <a:p>
            <a:pPr marL="0" marR="0" lvl="0" indent="0" defTabSz="914400" rtl="0" eaLnBrk="1" fontAlgn="auto" latinLnBrk="0" hangingPunct="1">
              <a:lnSpc>
                <a:spcPct val="100000"/>
              </a:lnSpc>
              <a:spcBef>
                <a:spcPct val="20000"/>
              </a:spcBef>
              <a:spcAft>
                <a:spcPts val="0"/>
              </a:spcAft>
              <a:buClrTx/>
              <a:buSzTx/>
              <a:tabLst/>
              <a:defRPr/>
            </a:pP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lvl="0">
              <a:spcBef>
                <a:spcPct val="20000"/>
              </a:spcBef>
              <a:defRPr/>
            </a:pPr>
            <a:r>
              <a:rPr lang="en-US" sz="1400" b="1" dirty="0" smtClean="0">
                <a:solidFill>
                  <a:schemeClr val="tx1">
                    <a:lumMod val="75000"/>
                    <a:lumOff val="25000"/>
                  </a:schemeClr>
                </a:solidFill>
                <a:latin typeface="Calibri" pitchFamily="34" charset="0"/>
                <a:cs typeface="Calibri" pitchFamily="34" charset="0"/>
              </a:rPr>
              <a:t>Fisheries regulations change over time. Our e-forms solutions accommodate this with remote updates (via the VMS equipment). In contrast, other solutions often require a USB stick or CD be mailed to each vessel, which is no easy task in practice</a:t>
            </a:r>
          </a:p>
          <a:p>
            <a:pPr lvl="0">
              <a:spcBef>
                <a:spcPct val="20000"/>
              </a:spcBef>
              <a:defRPr/>
            </a:pPr>
            <a:endParaRPr lang="en-US" sz="1400" b="1" dirty="0" smtClean="0">
              <a:solidFill>
                <a:schemeClr val="tx1">
                  <a:lumMod val="75000"/>
                  <a:lumOff val="25000"/>
                </a:schemeClr>
              </a:solidFill>
              <a:latin typeface="Calibri" pitchFamily="34" charset="0"/>
              <a:cs typeface="Calibri" pitchFamily="34" charset="0"/>
            </a:endParaRPr>
          </a:p>
          <a:p>
            <a:pPr lvl="0">
              <a:spcBef>
                <a:spcPct val="20000"/>
              </a:spcBef>
              <a:defRPr/>
            </a:pPr>
            <a:r>
              <a:rPr lang="en-US" sz="1400" b="1" dirty="0" smtClean="0">
                <a:solidFill>
                  <a:schemeClr val="tx1">
                    <a:lumMod val="75000"/>
                    <a:lumOff val="25000"/>
                  </a:schemeClr>
                </a:solidFill>
                <a:latin typeface="Calibri" pitchFamily="34" charset="0"/>
                <a:cs typeface="Calibri" pitchFamily="34" charset="0"/>
              </a:rPr>
              <a:t>We support PIN codes and hardware code devices for added security and authentication</a:t>
            </a:r>
          </a:p>
          <a:p>
            <a:pPr lvl="0">
              <a:spcBef>
                <a:spcPct val="20000"/>
              </a:spcBef>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Calibri" pitchFamily="34" charset="0"/>
              <a:cs typeface="Calibri" pitchFamily="34" charset="0"/>
            </a:endParaRPr>
          </a:p>
        </p:txBody>
      </p:sp>
      <p:sp>
        <p:nvSpPr>
          <p:cNvPr id="10" name="Right Triangle 9"/>
          <p:cNvSpPr/>
          <p:nvPr/>
        </p:nvSpPr>
        <p:spPr>
          <a:xfrm rot="13405601">
            <a:off x="602433" y="163303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3405601">
            <a:off x="602434" y="415436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3405601">
            <a:off x="602435" y="552742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019" name="Picture 3"/>
          <p:cNvPicPr>
            <a:picLocks noChangeAspect="1" noChangeArrowheads="1"/>
          </p:cNvPicPr>
          <p:nvPr/>
        </p:nvPicPr>
        <p:blipFill>
          <a:blip r:embed="rId3" cstate="print"/>
          <a:srcRect/>
          <a:stretch>
            <a:fillRect/>
          </a:stretch>
        </p:blipFill>
        <p:spPr bwMode="auto">
          <a:xfrm>
            <a:off x="5071265" y="1547155"/>
            <a:ext cx="3657600" cy="2312987"/>
          </a:xfrm>
          <a:prstGeom prst="rect">
            <a:avLst/>
          </a:prstGeom>
          <a:noFill/>
          <a:ln w="9525">
            <a:noFill/>
            <a:miter lim="800000"/>
            <a:headEnd/>
            <a:tailEnd/>
          </a:ln>
        </p:spPr>
      </p:pic>
      <p:pic>
        <p:nvPicPr>
          <p:cNvPr id="86020" name="Picture 4"/>
          <p:cNvPicPr>
            <a:picLocks noChangeAspect="1" noChangeArrowheads="1"/>
          </p:cNvPicPr>
          <p:nvPr/>
        </p:nvPicPr>
        <p:blipFill>
          <a:blip r:embed="rId4" cstate="print"/>
          <a:srcRect/>
          <a:stretch>
            <a:fillRect/>
          </a:stretch>
        </p:blipFill>
        <p:spPr bwMode="auto">
          <a:xfrm>
            <a:off x="5071265" y="4034793"/>
            <a:ext cx="3657600" cy="23129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31</a:t>
            </a:fld>
            <a:endParaRPr lang="en-US" dirty="0"/>
          </a:p>
        </p:txBody>
      </p:sp>
      <p:sp>
        <p:nvSpPr>
          <p:cNvPr id="5" name="Title 1"/>
          <p:cNvSpPr txBox="1">
            <a:spLocks/>
          </p:cNvSpPr>
          <p:nvPr/>
        </p:nvSpPr>
        <p:spPr>
          <a:xfrm>
            <a:off x="533400" y="747970"/>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Fisheries Science</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pic>
        <p:nvPicPr>
          <p:cNvPr id="87043" name="Picture 3"/>
          <p:cNvPicPr>
            <a:picLocks noChangeAspect="1" noChangeArrowheads="1"/>
          </p:cNvPicPr>
          <p:nvPr/>
        </p:nvPicPr>
        <p:blipFill>
          <a:blip r:embed="rId3" cstate="print"/>
          <a:srcRect/>
          <a:stretch>
            <a:fillRect/>
          </a:stretch>
        </p:blipFill>
        <p:spPr bwMode="auto">
          <a:xfrm>
            <a:off x="4795229" y="4043090"/>
            <a:ext cx="3968146" cy="2343095"/>
          </a:xfrm>
          <a:prstGeom prst="rect">
            <a:avLst/>
          </a:prstGeom>
          <a:noFill/>
          <a:ln w="9525">
            <a:noFill/>
            <a:miter lim="800000"/>
            <a:headEnd/>
            <a:tailEnd/>
          </a:ln>
        </p:spPr>
      </p:pic>
      <p:pic>
        <p:nvPicPr>
          <p:cNvPr id="87044" name="Picture 4"/>
          <p:cNvPicPr>
            <a:picLocks noChangeAspect="1" noChangeArrowheads="1"/>
          </p:cNvPicPr>
          <p:nvPr/>
        </p:nvPicPr>
        <p:blipFill>
          <a:blip r:embed="rId4" cstate="print"/>
          <a:srcRect/>
          <a:stretch>
            <a:fillRect/>
          </a:stretch>
        </p:blipFill>
        <p:spPr bwMode="auto">
          <a:xfrm>
            <a:off x="4792904" y="1522136"/>
            <a:ext cx="3960945" cy="2338844"/>
          </a:xfrm>
          <a:prstGeom prst="rect">
            <a:avLst/>
          </a:prstGeom>
          <a:noFill/>
          <a:ln w="9525">
            <a:noFill/>
            <a:miter lim="800000"/>
            <a:headEnd/>
            <a:tailEnd/>
          </a:ln>
        </p:spPr>
      </p:pic>
      <p:sp>
        <p:nvSpPr>
          <p:cNvPr id="11" name="Content Placeholder 2"/>
          <p:cNvSpPr txBox="1">
            <a:spLocks/>
          </p:cNvSpPr>
          <p:nvPr/>
        </p:nvSpPr>
        <p:spPr>
          <a:xfrm>
            <a:off x="819150" y="1547155"/>
            <a:ext cx="3810000" cy="5105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The Fleet Information System provides a high quality</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source for correlated location (GPS), catch (e-forms from vessel operators and observers) and environmental data (sensors)</a:t>
            </a: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Absolute has extensive experience with processing data into formats that can be easily integrated into fishstock and environmental impact assessment programs</a:t>
            </a: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The Fleet Information System has a range of geospatial tools to prepare data for incorporation into scientific data products, including:</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solidFill>
                  <a:schemeClr val="tx1">
                    <a:lumMod val="75000"/>
                    <a:lumOff val="25000"/>
                  </a:schemeClr>
                </a:solidFill>
                <a:latin typeface="Calibri" pitchFamily="34" charset="0"/>
                <a:cs typeface="Calibri" pitchFamily="34" charset="0"/>
              </a:rPr>
              <a:t>   Position data sorted by Statistical Area</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solidFill>
                  <a:schemeClr val="tx1">
                    <a:lumMod val="75000"/>
                    <a:lumOff val="25000"/>
                  </a:schemeClr>
                </a:solidFill>
                <a:latin typeface="Calibri" pitchFamily="34" charset="0"/>
                <a:cs typeface="Calibri" pitchFamily="34" charset="0"/>
              </a:rPr>
              <a:t>   Catch/Effort data matched with VMS activity</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solidFill>
                  <a:schemeClr val="tx1">
                    <a:lumMod val="75000"/>
                    <a:lumOff val="25000"/>
                  </a:schemeClr>
                </a:solidFill>
                <a:latin typeface="Calibri" pitchFamily="34" charset="0"/>
                <a:cs typeface="Calibri" pitchFamily="34" charset="0"/>
              </a:rPr>
              <a:t>   Estimates of fishing vs. transit activity</a:t>
            </a:r>
            <a:br>
              <a:rPr lang="en-US" sz="1400" dirty="0" smtClean="0">
                <a:solidFill>
                  <a:schemeClr val="tx1">
                    <a:lumMod val="75000"/>
                    <a:lumOff val="25000"/>
                  </a:schemeClr>
                </a:solidFill>
                <a:latin typeface="Calibri" pitchFamily="34" charset="0"/>
                <a:cs typeface="Calibri" pitchFamily="34" charset="0"/>
              </a:rPr>
            </a:br>
            <a:r>
              <a:rPr lang="en-US" sz="1400" dirty="0" smtClean="0">
                <a:solidFill>
                  <a:schemeClr val="tx1">
                    <a:lumMod val="75000"/>
                    <a:lumOff val="25000"/>
                  </a:schemeClr>
                </a:solidFill>
                <a:latin typeface="Calibri" pitchFamily="34" charset="0"/>
                <a:cs typeface="Calibri" pitchFamily="34" charset="0"/>
              </a:rPr>
              <a:t>    (based on speed &amp; course variations)  </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solidFill>
                  <a:schemeClr val="tx1">
                    <a:lumMod val="75000"/>
                    <a:lumOff val="25000"/>
                  </a:schemeClr>
                </a:solidFill>
                <a:latin typeface="Calibri" pitchFamily="34" charset="0"/>
                <a:cs typeface="Calibri" pitchFamily="34" charset="0"/>
              </a:rPr>
              <a:t>   Port-to-port trip recording</a:t>
            </a: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Calibri" pitchFamily="34" charset="0"/>
              <a:cs typeface="Calibri" pitchFamily="34" charset="0"/>
            </a:endParaRPr>
          </a:p>
        </p:txBody>
      </p:sp>
      <p:sp>
        <p:nvSpPr>
          <p:cNvPr id="10" name="Right Triangle 9"/>
          <p:cNvSpPr/>
          <p:nvPr/>
        </p:nvSpPr>
        <p:spPr>
          <a:xfrm rot="13405601">
            <a:off x="657657" y="163303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p:cNvSpPr/>
          <p:nvPr/>
        </p:nvSpPr>
        <p:spPr>
          <a:xfrm rot="13405601">
            <a:off x="657658" y="278131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p:cNvSpPr/>
          <p:nvPr/>
        </p:nvSpPr>
        <p:spPr>
          <a:xfrm rot="13405601">
            <a:off x="679244" y="393863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32</a:t>
            </a:fld>
            <a:endParaRPr lang="en-US" dirty="0"/>
          </a:p>
        </p:txBody>
      </p:sp>
      <p:sp>
        <p:nvSpPr>
          <p:cNvPr id="11" name="Content Placeholder 2"/>
          <p:cNvSpPr txBox="1">
            <a:spLocks/>
          </p:cNvSpPr>
          <p:nvPr/>
        </p:nvSpPr>
        <p:spPr>
          <a:xfrm>
            <a:off x="808308" y="1547155"/>
            <a:ext cx="4301362" cy="5146270"/>
          </a:xfrm>
          <a:prstGeom prst="rect">
            <a:avLst/>
          </a:prstGeom>
        </p:spPr>
        <p:txBody>
          <a:bodyPr vert="horz" lIns="91440" tIns="45720" rIns="91440" bIns="45720" rtlCol="0">
            <a:noAutofit/>
          </a:bodyPr>
          <a:lstStyle/>
          <a:p>
            <a:pPr lvl="0" fontAlgn="auto">
              <a:spcBef>
                <a:spcPts val="0"/>
              </a:spcBef>
              <a:spcAft>
                <a:spcPts val="0"/>
              </a:spcAft>
              <a:defRPr/>
            </a:pPr>
            <a:r>
              <a:rPr lang="en-US" sz="1400" b="1" dirty="0" smtClean="0">
                <a:solidFill>
                  <a:schemeClr val="tx1">
                    <a:lumMod val="75000"/>
                    <a:lumOff val="25000"/>
                  </a:schemeClr>
                </a:solidFill>
                <a:latin typeface="Calibri" pitchFamily="34" charset="0"/>
                <a:cs typeface="Calibri" pitchFamily="34" charset="0"/>
              </a:rPr>
              <a:t>Absolute’s efforts to extend Fishstock Traceability towards the consumer are a work-in-progress, in close cooperation with fishing operators, government regulators and technology suppliers.  </a:t>
            </a:r>
          </a:p>
          <a:p>
            <a:pPr lvl="0" fontAlgn="auto">
              <a:spcBef>
                <a:spcPts val="0"/>
              </a:spcBef>
              <a:spcAft>
                <a:spcPts val="0"/>
              </a:spcAft>
              <a:defRPr/>
            </a:pPr>
            <a:endParaRPr lang="en-US" sz="1400" b="1" dirty="0">
              <a:solidFill>
                <a:schemeClr val="tx1">
                  <a:lumMod val="75000"/>
                  <a:lumOff val="25000"/>
                </a:schemeClr>
              </a:solidFill>
              <a:latin typeface="Calibri" pitchFamily="34" charset="0"/>
              <a:cs typeface="Calibri" pitchFamily="34" charset="0"/>
            </a:endParaRPr>
          </a:p>
          <a:p>
            <a:pPr lvl="0" fontAlgn="auto">
              <a:spcBef>
                <a:spcPts val="330"/>
              </a:spcBef>
              <a:spcAft>
                <a:spcPts val="0"/>
              </a:spcAft>
              <a:defRPr/>
            </a:pPr>
            <a:r>
              <a:rPr lang="en-US" sz="1400" b="1" dirty="0" smtClean="0">
                <a:solidFill>
                  <a:schemeClr val="tx1">
                    <a:lumMod val="75000"/>
                    <a:lumOff val="25000"/>
                  </a:schemeClr>
                </a:solidFill>
                <a:latin typeface="Calibri" pitchFamily="34" charset="0"/>
                <a:cs typeface="Calibri" pitchFamily="34" charset="0"/>
              </a:rPr>
              <a:t>Absolute is in a unique position to assist - technology for issuing digitally signed traceability certificates is a core feature of the Fleet Information System.</a:t>
            </a:r>
          </a:p>
          <a:p>
            <a:pPr lvl="0" fontAlgn="auto">
              <a:spcBef>
                <a:spcPts val="0"/>
              </a:spcBef>
              <a:spcAft>
                <a:spcPts val="0"/>
              </a:spcAft>
              <a:defRPr/>
            </a:pPr>
            <a:endParaRPr lang="en-US" sz="1400" b="1" dirty="0" smtClean="0">
              <a:solidFill>
                <a:schemeClr val="tx1">
                  <a:lumMod val="75000"/>
                  <a:lumOff val="25000"/>
                </a:schemeClr>
              </a:solidFill>
              <a:latin typeface="Calibri" pitchFamily="34" charset="0"/>
              <a:cs typeface="Calibri" pitchFamily="34" charset="0"/>
            </a:endParaRPr>
          </a:p>
          <a:p>
            <a:pPr fontAlgn="auto">
              <a:spcBef>
                <a:spcPts val="330"/>
              </a:spcBef>
              <a:spcAft>
                <a:spcPts val="0"/>
              </a:spcAft>
              <a:defRPr/>
            </a:pPr>
            <a:r>
              <a:rPr lang="en-US" sz="1400" b="1" dirty="0" smtClean="0">
                <a:solidFill>
                  <a:schemeClr val="tx1">
                    <a:lumMod val="75000"/>
                    <a:lumOff val="25000"/>
                  </a:schemeClr>
                </a:solidFill>
                <a:latin typeface="Calibri" pitchFamily="34" charset="0"/>
                <a:cs typeface="Calibri" pitchFamily="34" charset="0"/>
              </a:rPr>
              <a:t>2D barcodes are printed on catch certificates, and may then be scanned or reprinted at all points in the supply chain; i.e. dealer, wholesaler, retailer</a:t>
            </a:r>
          </a:p>
          <a:p>
            <a:pPr fontAlgn="auto">
              <a:spcBef>
                <a:spcPts val="0"/>
              </a:spcBef>
              <a:spcAft>
                <a:spcPts val="0"/>
              </a:spcAft>
              <a:defRPr/>
            </a:pPr>
            <a:endParaRPr lang="en-US" sz="1400" b="1" dirty="0">
              <a:solidFill>
                <a:schemeClr val="tx1">
                  <a:lumMod val="75000"/>
                  <a:lumOff val="25000"/>
                </a:schemeClr>
              </a:solidFill>
              <a:latin typeface="Calibri" pitchFamily="34" charset="0"/>
              <a:cs typeface="Calibri" pitchFamily="34" charset="0"/>
            </a:endParaRPr>
          </a:p>
          <a:p>
            <a:pPr fontAlgn="auto">
              <a:spcBef>
                <a:spcPts val="330"/>
              </a:spcBef>
              <a:spcAft>
                <a:spcPts val="0"/>
              </a:spcAft>
              <a:defRPr/>
            </a:pPr>
            <a:r>
              <a:rPr lang="en-US" sz="1400" b="1" dirty="0" smtClean="0">
                <a:solidFill>
                  <a:schemeClr val="tx1">
                    <a:lumMod val="75000"/>
                    <a:lumOff val="25000"/>
                  </a:schemeClr>
                </a:solidFill>
                <a:latin typeface="Calibri" pitchFamily="34" charset="0"/>
                <a:cs typeface="Calibri" pitchFamily="34" charset="0"/>
              </a:rPr>
              <a:t>Basic information is available from the 2D barcode. Sensitive Information, such as the exact location of catch, is available only to authorized parties via secure web logon</a:t>
            </a:r>
            <a:endParaRPr lang="en-US" sz="1400" b="1" dirty="0" smtClean="0">
              <a:latin typeface="Calibri" pitchFamily="34" charset="0"/>
              <a:cs typeface="Calibri" pitchFamily="34" charset="0"/>
            </a:endParaRPr>
          </a:p>
          <a:p>
            <a:pPr lvl="0" fontAlgn="auto">
              <a:spcBef>
                <a:spcPts val="0"/>
              </a:spcBef>
              <a:spcAft>
                <a:spcPts val="0"/>
              </a:spcAft>
              <a:defRPr/>
            </a:pPr>
            <a:r>
              <a:rPr lang="en-US" sz="1400" b="1" dirty="0" smtClean="0">
                <a:solidFill>
                  <a:schemeClr val="tx1">
                    <a:lumMod val="75000"/>
                    <a:lumOff val="25000"/>
                  </a:schemeClr>
                </a:solidFill>
                <a:latin typeface="Calibri" pitchFamily="34" charset="0"/>
                <a:cs typeface="Calibri" pitchFamily="34" charset="0"/>
              </a:rPr>
              <a:t> </a:t>
            </a:r>
          </a:p>
        </p:txBody>
      </p:sp>
      <p:pic>
        <p:nvPicPr>
          <p:cNvPr id="14" name="Picture 13" descr="hand.png"/>
          <p:cNvPicPr>
            <a:picLocks noChangeAspect="1"/>
          </p:cNvPicPr>
          <p:nvPr/>
        </p:nvPicPr>
        <p:blipFill>
          <a:blip r:embed="rId3" cstate="print"/>
          <a:stretch>
            <a:fillRect/>
          </a:stretch>
        </p:blipFill>
        <p:spPr>
          <a:xfrm>
            <a:off x="5717770" y="3727445"/>
            <a:ext cx="2691764" cy="2773955"/>
          </a:xfrm>
          <a:prstGeom prst="rect">
            <a:avLst/>
          </a:prstGeom>
        </p:spPr>
      </p:pic>
      <p:sp>
        <p:nvSpPr>
          <p:cNvPr id="9" name="Title 1"/>
          <p:cNvSpPr txBox="1">
            <a:spLocks/>
          </p:cNvSpPr>
          <p:nvPr/>
        </p:nvSpPr>
        <p:spPr>
          <a:xfrm>
            <a:off x="539475" y="740650"/>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005BA1"/>
                </a:solidFill>
                <a:latin typeface="Calibri" pitchFamily="34" charset="0"/>
                <a:ea typeface="+mj-ea"/>
                <a:cs typeface="Calibri" pitchFamily="34" charset="0"/>
              </a:rPr>
              <a:t>Supply Chain</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pic>
        <p:nvPicPr>
          <p:cNvPr id="81923" name="Picture 3"/>
          <p:cNvPicPr>
            <a:picLocks noChangeAspect="1" noChangeArrowheads="1"/>
          </p:cNvPicPr>
          <p:nvPr/>
        </p:nvPicPr>
        <p:blipFill>
          <a:blip r:embed="rId4" cstate="print"/>
          <a:srcRect/>
          <a:stretch>
            <a:fillRect/>
          </a:stretch>
        </p:blipFill>
        <p:spPr bwMode="auto">
          <a:xfrm>
            <a:off x="5310987" y="1508750"/>
            <a:ext cx="3447158" cy="2035465"/>
          </a:xfrm>
          <a:prstGeom prst="rect">
            <a:avLst/>
          </a:prstGeom>
          <a:noFill/>
          <a:ln w="9525">
            <a:noFill/>
            <a:miter lim="800000"/>
            <a:headEnd/>
            <a:tailEnd/>
          </a:ln>
        </p:spPr>
      </p:pic>
      <p:sp>
        <p:nvSpPr>
          <p:cNvPr id="15" name="Right Triangle 14"/>
          <p:cNvSpPr/>
          <p:nvPr/>
        </p:nvSpPr>
        <p:spPr>
          <a:xfrm rot="13405601">
            <a:off x="657657" y="163303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p:cNvSpPr/>
          <p:nvPr/>
        </p:nvSpPr>
        <p:spPr>
          <a:xfrm rot="13405601">
            <a:off x="657658" y="273338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p:cNvSpPr/>
          <p:nvPr/>
        </p:nvSpPr>
        <p:spPr>
          <a:xfrm rot="13405601">
            <a:off x="657658" y="453841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3405601">
            <a:off x="679243" y="363139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33</a:t>
            </a:fld>
            <a:endParaRPr lang="en-US"/>
          </a:p>
        </p:txBody>
      </p:sp>
      <p:sp>
        <p:nvSpPr>
          <p:cNvPr id="11" name="Content Placeholder 2"/>
          <p:cNvSpPr txBox="1">
            <a:spLocks/>
          </p:cNvSpPr>
          <p:nvPr/>
        </p:nvSpPr>
        <p:spPr>
          <a:xfrm>
            <a:off x="885120" y="1201510"/>
            <a:ext cx="8065050" cy="806505"/>
          </a:xfrm>
          <a:prstGeom prst="rect">
            <a:avLst/>
          </a:prstGeom>
        </p:spPr>
        <p:txBody>
          <a:bodyPr vert="horz" lIns="91440" tIns="45720" rIns="91440" bIns="45720" rtlCol="0">
            <a:normAutofit/>
          </a:bodyPr>
          <a:lstStyle/>
          <a:p>
            <a:r>
              <a:rPr lang="en-US" sz="1300" dirty="0" smtClean="0">
                <a:solidFill>
                  <a:schemeClr val="tx1">
                    <a:lumMod val="75000"/>
                    <a:lumOff val="25000"/>
                  </a:schemeClr>
                </a:solidFill>
                <a:latin typeface="Calibri" pitchFamily="34" charset="0"/>
              </a:rPr>
              <a:t>Today over 2,000 vessels use Absolute's electronic forms technology to report their catch activities to fisheries authorities - in real-time via a Vessel Monitoring System (VMS) terminal fitted on-board each vessel.</a:t>
            </a:r>
            <a:endParaRPr lang="en-US" sz="1300" b="1" dirty="0" smtClean="0">
              <a:solidFill>
                <a:schemeClr val="tx1">
                  <a:lumMod val="75000"/>
                  <a:lumOff val="25000"/>
                </a:schemeClr>
              </a:solidFill>
              <a:latin typeface="Calibri" pitchFamily="34" charset="0"/>
              <a:cs typeface="Calibri" pitchFamily="34" charset="0"/>
            </a:endParaRPr>
          </a:p>
        </p:txBody>
      </p:sp>
      <p:sp>
        <p:nvSpPr>
          <p:cNvPr id="16" name="Title 1"/>
          <p:cNvSpPr txBox="1">
            <a:spLocks/>
          </p:cNvSpPr>
          <p:nvPr/>
        </p:nvSpPr>
        <p:spPr>
          <a:xfrm>
            <a:off x="869920" y="709565"/>
            <a:ext cx="7696200" cy="914400"/>
          </a:xfrm>
          <a:prstGeom prst="rect">
            <a:avLst/>
          </a:prstGeom>
        </p:spPr>
        <p:txBody>
          <a:bodyPr>
            <a:noAutofit/>
          </a:bodyPr>
          <a:lstStyle/>
          <a:p>
            <a:pPr lvl="0" fontAlgn="auto">
              <a:spcAft>
                <a:spcPts val="0"/>
              </a:spcAft>
              <a:defRPr/>
            </a:pPr>
            <a:r>
              <a:rPr lang="en-US" sz="2800" b="1" dirty="0" smtClean="0">
                <a:solidFill>
                  <a:srgbClr val="005BA1"/>
                </a:solidFill>
                <a:latin typeface="Calibri" pitchFamily="34" charset="0"/>
              </a:rPr>
              <a:t>Electronic Logbooks installed on over 2,000 Ships</a:t>
            </a:r>
            <a:endParaRPr kumimoji="0" lang="en-US" sz="28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pic>
        <p:nvPicPr>
          <p:cNvPr id="17" name="Picture 16" descr="NOAA_map.png"/>
          <p:cNvPicPr>
            <a:picLocks noChangeAspect="1"/>
          </p:cNvPicPr>
          <p:nvPr/>
        </p:nvPicPr>
        <p:blipFill>
          <a:blip r:embed="rId3" cstate="print"/>
          <a:stretch>
            <a:fillRect/>
          </a:stretch>
        </p:blipFill>
        <p:spPr>
          <a:xfrm>
            <a:off x="1038740" y="1790000"/>
            <a:ext cx="6951305" cy="4829857"/>
          </a:xfrm>
          <a:prstGeom prst="rect">
            <a:avLst/>
          </a:prstGeom>
        </p:spPr>
      </p:pic>
      <p:pic>
        <p:nvPicPr>
          <p:cNvPr id="19" name="Picture 18" descr="noaa_logo.png"/>
          <p:cNvPicPr>
            <a:picLocks noChangeAspect="1"/>
          </p:cNvPicPr>
          <p:nvPr/>
        </p:nvPicPr>
        <p:blipFill>
          <a:blip r:embed="rId4" cstate="print"/>
          <a:stretch>
            <a:fillRect/>
          </a:stretch>
        </p:blipFill>
        <p:spPr>
          <a:xfrm>
            <a:off x="117020" y="625435"/>
            <a:ext cx="768100" cy="768100"/>
          </a:xfrm>
          <a:prstGeom prst="rect">
            <a:avLst/>
          </a:prstGeom>
        </p:spPr>
      </p:pic>
      <p:sp>
        <p:nvSpPr>
          <p:cNvPr id="7" name="TextBox 6"/>
          <p:cNvSpPr txBox="1"/>
          <p:nvPr/>
        </p:nvSpPr>
        <p:spPr>
          <a:xfrm>
            <a:off x="193830" y="102483"/>
            <a:ext cx="3686880" cy="369332"/>
          </a:xfrm>
          <a:prstGeom prst="rect">
            <a:avLst/>
          </a:prstGeom>
          <a:noFill/>
        </p:spPr>
        <p:txBody>
          <a:bodyPr wrap="square" rtlCol="0">
            <a:spAutoFit/>
          </a:bodyPr>
          <a:lstStyle/>
          <a:p>
            <a:r>
              <a:rPr lang="en-US" sz="1800" b="1" dirty="0" smtClean="0">
                <a:solidFill>
                  <a:schemeClr val="bg1"/>
                </a:solidFill>
                <a:latin typeface="Calibri" pitchFamily="34" charset="0"/>
                <a:cs typeface="Calibri" pitchFamily="34" charset="0"/>
              </a:rPr>
              <a:t>Case Study</a:t>
            </a:r>
            <a:endParaRPr lang="en-US" sz="1800" b="1" dirty="0">
              <a:solidFill>
                <a:schemeClr val="bg1"/>
              </a:solidFill>
              <a:latin typeface="Calibri" pitchFamily="34" charset="0"/>
              <a:cs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34</a:t>
            </a:fld>
            <a:endParaRPr lang="en-US" dirty="0"/>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8" name="Title 1"/>
          <p:cNvSpPr txBox="1">
            <a:spLocks/>
          </p:cNvSpPr>
          <p:nvPr/>
        </p:nvSpPr>
        <p:spPr>
          <a:xfrm>
            <a:off x="4417795" y="1431940"/>
            <a:ext cx="4724400" cy="914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Maritime Domain Awareness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smtClean="0">
                <a:solidFill>
                  <a:srgbClr val="005BA1"/>
                </a:solidFill>
                <a:latin typeface="Calibri" pitchFamily="34" charset="0"/>
                <a:ea typeface="+mj-ea"/>
                <a:cs typeface="Calibri" pitchFamily="34" charset="0"/>
              </a:rPr>
              <a:t>Fisheries Management within the context of</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smtClean="0">
                <a:solidFill>
                  <a:srgbClr val="005BA1"/>
                </a:solidFill>
                <a:latin typeface="Calibri" pitchFamily="34" charset="0"/>
                <a:ea typeface="+mj-ea"/>
                <a:cs typeface="Calibri" pitchFamily="34" charset="0"/>
              </a:rPr>
              <a:t>Maritime Security, AIS and the LRIT System</a:t>
            </a:r>
            <a:endParaRPr kumimoji="0" lang="en-US" sz="1600"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endParaRPr>
          </a:p>
        </p:txBody>
      </p:sp>
      <p:cxnSp>
        <p:nvCxnSpPr>
          <p:cNvPr id="23" name="Straight Connector 22"/>
          <p:cNvCxnSpPr/>
          <p:nvPr/>
        </p:nvCxnSpPr>
        <p:spPr>
          <a:xfrm rot="5400000">
            <a:off x="1085849" y="3629027"/>
            <a:ext cx="6172200" cy="0"/>
          </a:xfrm>
          <a:prstGeom prst="line">
            <a:avLst/>
          </a:prstGeom>
          <a:ln w="19050">
            <a:solidFill>
              <a:schemeClr val="tx1">
                <a:lumMod val="75000"/>
                <a:lumOff val="25000"/>
              </a:schemeClr>
            </a:solidFill>
          </a:ln>
          <a:effectLst>
            <a:outerShdw blurRad="50800" dist="50800" dir="2700000" algn="tl" rotWithShape="0">
              <a:prstClr val="black">
                <a:alpha val="51000"/>
              </a:prstClr>
            </a:outerShdw>
          </a:effectLst>
        </p:spPr>
        <p:style>
          <a:lnRef idx="1">
            <a:schemeClr val="dk1"/>
          </a:lnRef>
          <a:fillRef idx="0">
            <a:schemeClr val="dk1"/>
          </a:fillRef>
          <a:effectRef idx="0">
            <a:schemeClr val="dk1"/>
          </a:effectRef>
          <a:fontRef idx="minor">
            <a:schemeClr val="tx1"/>
          </a:fontRef>
        </p:style>
      </p:cxnSp>
      <p:pic>
        <p:nvPicPr>
          <p:cNvPr id="12" name="Picture 11" descr="surveillance_aircraft.jpg"/>
          <p:cNvPicPr>
            <a:picLocks noChangeAspect="1"/>
          </p:cNvPicPr>
          <p:nvPr/>
        </p:nvPicPr>
        <p:blipFill>
          <a:blip r:embed="rId3" cstate="print"/>
          <a:stretch>
            <a:fillRect/>
          </a:stretch>
        </p:blipFill>
        <p:spPr>
          <a:xfrm>
            <a:off x="0" y="539100"/>
            <a:ext cx="4191000" cy="6200775"/>
          </a:xfrm>
          <a:prstGeom prst="rect">
            <a:avLst/>
          </a:prstGeom>
        </p:spPr>
      </p:pic>
      <p:sp>
        <p:nvSpPr>
          <p:cNvPr id="14" name="TextBox 13"/>
          <p:cNvSpPr txBox="1"/>
          <p:nvPr/>
        </p:nvSpPr>
        <p:spPr>
          <a:xfrm>
            <a:off x="4627344" y="2678551"/>
            <a:ext cx="4322825" cy="3896451"/>
          </a:xfrm>
          <a:prstGeom prst="rect">
            <a:avLst/>
          </a:prstGeom>
          <a:noFill/>
        </p:spPr>
        <p:txBody>
          <a:bodyPr wrap="square" rtlCol="0">
            <a:spAutoFit/>
          </a:bodyPr>
          <a:lstStyle/>
          <a:p>
            <a:r>
              <a:rPr lang="en-US" sz="1900" b="1" dirty="0" smtClean="0">
                <a:solidFill>
                  <a:schemeClr val="tx1">
                    <a:lumMod val="75000"/>
                    <a:lumOff val="25000"/>
                  </a:schemeClr>
                </a:solidFill>
                <a:latin typeface="Calibri" pitchFamily="34" charset="0"/>
                <a:cs typeface="Calibri" pitchFamily="34" charset="0"/>
              </a:rPr>
              <a:t>Related Systems</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Automatic Identification System (AIS)</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a:t>
            </a:r>
            <a:r>
              <a:rPr lang="en-US" sz="1400" dirty="0" smtClean="0">
                <a:solidFill>
                  <a:schemeClr val="tx1">
                    <a:lumMod val="75000"/>
                    <a:lumOff val="25000"/>
                  </a:schemeClr>
                </a:solidFill>
                <a:latin typeface="Calibri" pitchFamily="34" charset="0"/>
              </a:rPr>
              <a:t>Long </a:t>
            </a:r>
            <a:r>
              <a:rPr lang="en-US" sz="1400" dirty="0" smtClean="0">
                <a:solidFill>
                  <a:schemeClr val="tx1">
                    <a:lumMod val="75000"/>
                    <a:lumOff val="25000"/>
                  </a:schemeClr>
                </a:solidFill>
                <a:latin typeface="Calibri" pitchFamily="34" charset="0"/>
                <a:cs typeface="Calibri" pitchFamily="34" charset="0"/>
              </a:rPr>
              <a:t>Range Identification &amp; Tracking  (LRIT)</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rPr>
              <a:t>  Vessel </a:t>
            </a:r>
            <a:r>
              <a:rPr lang="en-US" sz="1400" dirty="0" smtClean="0">
                <a:solidFill>
                  <a:schemeClr val="tx1">
                    <a:lumMod val="75000"/>
                    <a:lumOff val="25000"/>
                  </a:schemeClr>
                </a:solidFill>
                <a:latin typeface="Calibri" pitchFamily="34" charset="0"/>
                <a:cs typeface="Calibri" pitchFamily="34" charset="0"/>
              </a:rPr>
              <a:t>Monitoring System (VMS)</a:t>
            </a:r>
            <a:endParaRPr lang="en-US" sz="1400" dirty="0" smtClean="0">
              <a:solidFill>
                <a:schemeClr val="tx1">
                  <a:lumMod val="75000"/>
                  <a:lumOff val="25000"/>
                </a:schemeClr>
              </a:solidFill>
              <a:latin typeface="Calibri" pitchFamily="34" charset="0"/>
            </a:endParaRP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rPr>
              <a:t>  Satellite </a:t>
            </a:r>
            <a:r>
              <a:rPr lang="en-US" sz="1400" dirty="0" smtClean="0">
                <a:solidFill>
                  <a:schemeClr val="tx1">
                    <a:lumMod val="75000"/>
                    <a:lumOff val="25000"/>
                  </a:schemeClr>
                </a:solidFill>
                <a:latin typeface="Calibri" pitchFamily="34" charset="0"/>
                <a:cs typeface="Calibri" pitchFamily="34" charset="0"/>
              </a:rPr>
              <a:t>Virtual Private Networks (VPN)</a:t>
            </a:r>
            <a:endParaRPr lang="en-US" sz="2000" b="1" dirty="0" smtClean="0">
              <a:solidFill>
                <a:schemeClr val="tx1">
                  <a:lumMod val="75000"/>
                  <a:lumOff val="25000"/>
                </a:schemeClr>
              </a:solidFill>
              <a:latin typeface="Calibri" pitchFamily="34" charset="0"/>
              <a:cs typeface="Calibri" pitchFamily="34" charset="0"/>
            </a:endParaRPr>
          </a:p>
          <a:p>
            <a:endParaRPr lang="en-US" sz="2000" b="1" dirty="0" smtClean="0">
              <a:solidFill>
                <a:schemeClr val="tx1">
                  <a:lumMod val="75000"/>
                  <a:lumOff val="25000"/>
                </a:schemeClr>
              </a:solidFill>
              <a:latin typeface="Calibri" pitchFamily="34" charset="0"/>
              <a:cs typeface="Calibri" pitchFamily="34" charset="0"/>
            </a:endParaRPr>
          </a:p>
          <a:p>
            <a:r>
              <a:rPr lang="en-US" sz="1900" b="1" dirty="0" smtClean="0">
                <a:solidFill>
                  <a:schemeClr val="tx1">
                    <a:lumMod val="75000"/>
                    <a:lumOff val="25000"/>
                  </a:schemeClr>
                </a:solidFill>
                <a:latin typeface="Calibri" pitchFamily="34" charset="0"/>
                <a:cs typeface="Calibri" pitchFamily="34" charset="0"/>
              </a:rPr>
              <a:t>Case Study: </a:t>
            </a:r>
          </a:p>
          <a:p>
            <a:r>
              <a:rPr lang="en-US" sz="1900" b="1" dirty="0" smtClean="0">
                <a:solidFill>
                  <a:schemeClr val="tx1">
                    <a:lumMod val="75000"/>
                    <a:lumOff val="25000"/>
                  </a:schemeClr>
                </a:solidFill>
                <a:latin typeface="Calibri" pitchFamily="34" charset="0"/>
                <a:cs typeface="Calibri" pitchFamily="34" charset="0"/>
              </a:rPr>
              <a:t>Panama Maritime Authority</a:t>
            </a:r>
          </a:p>
          <a:p>
            <a:endParaRPr lang="en-US" sz="2000" b="1" dirty="0" smtClean="0">
              <a:solidFill>
                <a:schemeClr val="tx1">
                  <a:lumMod val="75000"/>
                  <a:lumOff val="25000"/>
                </a:schemeClr>
              </a:solidFill>
              <a:latin typeface="Calibri" pitchFamily="34" charset="0"/>
              <a:cs typeface="Calibri" pitchFamily="34" charset="0"/>
            </a:endParaRPr>
          </a:p>
          <a:p>
            <a:endParaRPr lang="en-US" sz="2000" b="1" dirty="0" smtClean="0">
              <a:solidFill>
                <a:schemeClr val="tx1">
                  <a:lumMod val="75000"/>
                  <a:lumOff val="25000"/>
                </a:schemeClr>
              </a:solidFill>
              <a:latin typeface="Calibri" pitchFamily="34" charset="0"/>
              <a:cs typeface="Calibri" pitchFamily="34" charset="0"/>
            </a:endParaRPr>
          </a:p>
          <a:p>
            <a:endParaRPr lang="en-US" sz="2000" b="1" dirty="0" smtClean="0">
              <a:solidFill>
                <a:schemeClr val="tx1">
                  <a:lumMod val="75000"/>
                  <a:lumOff val="25000"/>
                </a:schemeClr>
              </a:solidFill>
              <a:latin typeface="Calibri" pitchFamily="34" charset="0"/>
              <a:cs typeface="Calibri" pitchFamily="34" charset="0"/>
            </a:endParaRPr>
          </a:p>
          <a:p>
            <a:endParaRPr lang="en-US" sz="2000" b="1" dirty="0" smtClean="0">
              <a:solidFill>
                <a:schemeClr val="tx1">
                  <a:lumMod val="75000"/>
                  <a:lumOff val="25000"/>
                </a:schemeClr>
              </a:solidFill>
              <a:latin typeface="Calibri" pitchFamily="34" charset="0"/>
              <a:cs typeface="Calibri" pitchFamily="34" charset="0"/>
            </a:endParaRPr>
          </a:p>
          <a:p>
            <a:endParaRPr lang="en-US" sz="2000" b="1" dirty="0" smtClean="0">
              <a:solidFill>
                <a:schemeClr val="tx1">
                  <a:lumMod val="75000"/>
                  <a:lumOff val="25000"/>
                </a:schemeClr>
              </a:solidFill>
              <a:latin typeface="Calibri" pitchFamily="34" charset="0"/>
              <a:cs typeface="Calibri" pitchFamily="34" charset="0"/>
            </a:endParaRPr>
          </a:p>
        </p:txBody>
      </p:sp>
      <p:sp>
        <p:nvSpPr>
          <p:cNvPr id="10" name="Right Triangle 9"/>
          <p:cNvSpPr/>
          <p:nvPr/>
        </p:nvSpPr>
        <p:spPr>
          <a:xfrm rot="13405601">
            <a:off x="4481337" y="282024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p:cNvSpPr/>
          <p:nvPr/>
        </p:nvSpPr>
        <p:spPr>
          <a:xfrm rot="13405601">
            <a:off x="4481338" y="443789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137403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35</a:t>
            </a:fld>
            <a:endParaRPr lang="en-US" dirty="0"/>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p:cNvSpPr txBox="1"/>
          <p:nvPr/>
        </p:nvSpPr>
        <p:spPr>
          <a:xfrm>
            <a:off x="193830" y="102483"/>
            <a:ext cx="6836090" cy="369332"/>
          </a:xfrm>
          <a:prstGeom prst="rect">
            <a:avLst/>
          </a:prstGeom>
          <a:noFill/>
        </p:spPr>
        <p:txBody>
          <a:bodyPr wrap="square" rtlCol="0">
            <a:spAutoFit/>
          </a:bodyPr>
          <a:lstStyle/>
          <a:p>
            <a:r>
              <a:rPr lang="en-US" sz="1800" b="1" dirty="0" smtClean="0">
                <a:solidFill>
                  <a:schemeClr val="bg1"/>
                </a:solidFill>
                <a:latin typeface="Calibri" pitchFamily="34" charset="0"/>
                <a:cs typeface="Calibri" pitchFamily="34" charset="0"/>
              </a:rPr>
              <a:t>Maritime Domain Awareness – Integrating VMS, LRIT and AIS</a:t>
            </a:r>
            <a:endParaRPr lang="en-US" sz="1800" b="1" dirty="0">
              <a:solidFill>
                <a:schemeClr val="bg1"/>
              </a:solidFill>
              <a:latin typeface="Calibri" pitchFamily="34" charset="0"/>
              <a:cs typeface="Calibri" pitchFamily="34" charset="0"/>
            </a:endParaRPr>
          </a:p>
        </p:txBody>
      </p:sp>
      <p:pic>
        <p:nvPicPr>
          <p:cNvPr id="17" name="Picture 16" descr="LRIT_AIS_diagram_NEW_FRONT.jpg"/>
          <p:cNvPicPr>
            <a:picLocks noChangeAspect="1"/>
          </p:cNvPicPr>
          <p:nvPr/>
        </p:nvPicPr>
        <p:blipFill>
          <a:blip r:embed="rId3" cstate="print"/>
          <a:stretch>
            <a:fillRect/>
          </a:stretch>
        </p:blipFill>
        <p:spPr>
          <a:xfrm>
            <a:off x="0" y="552907"/>
            <a:ext cx="9144000" cy="6294138"/>
          </a:xfrm>
          <a:prstGeom prst="rect">
            <a:avLst/>
          </a:prstGeom>
        </p:spPr>
      </p:pic>
    </p:spTree>
    <p:extLst>
      <p:ext uri="{BB962C8B-B14F-4D97-AF65-F5344CB8AC3E}">
        <p14:creationId xmlns:p14="http://schemas.microsoft.com/office/powerpoint/2010/main" xmlns="" val="2632425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36</a:t>
            </a:fld>
            <a:endParaRPr lang="en-US"/>
          </a:p>
        </p:txBody>
      </p:sp>
      <p:sp>
        <p:nvSpPr>
          <p:cNvPr id="11" name="Content Placeholder 2"/>
          <p:cNvSpPr txBox="1">
            <a:spLocks/>
          </p:cNvSpPr>
          <p:nvPr/>
        </p:nvSpPr>
        <p:spPr>
          <a:xfrm>
            <a:off x="654690" y="1701689"/>
            <a:ext cx="3994120" cy="4454066"/>
          </a:xfrm>
          <a:prstGeom prst="rect">
            <a:avLst/>
          </a:prstGeom>
        </p:spPr>
        <p:txBody>
          <a:bodyPr vert="horz" lIns="91440" tIns="45720" rIns="91440" bIns="45720" rtlCol="0">
            <a:noAutofit/>
          </a:bodyPr>
          <a:lstStyle/>
          <a:p>
            <a:pPr>
              <a:buClr>
                <a:srgbClr val="005BA1"/>
              </a:buClr>
            </a:pPr>
            <a:r>
              <a:rPr lang="en-US" sz="1400" b="1" dirty="0" smtClean="0">
                <a:solidFill>
                  <a:schemeClr val="tx1">
                    <a:lumMod val="75000"/>
                    <a:lumOff val="25000"/>
                  </a:schemeClr>
                </a:solidFill>
                <a:latin typeface="Calibri" pitchFamily="34" charset="0"/>
              </a:rPr>
              <a:t>World’s Largest National Data Center:</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Over </a:t>
            </a:r>
            <a:r>
              <a:rPr lang="en-US" sz="1400" dirty="0" smtClean="0">
                <a:solidFill>
                  <a:schemeClr val="tx1">
                    <a:lumMod val="75000"/>
                    <a:lumOff val="25000"/>
                  </a:schemeClr>
                </a:solidFill>
                <a:latin typeface="Calibri" pitchFamily="34" charset="0"/>
              </a:rPr>
              <a:t>7,000 ships monitored under the IMO </a:t>
            </a:r>
            <a:br>
              <a:rPr lang="en-US" sz="1400" dirty="0" smtClean="0">
                <a:solidFill>
                  <a:schemeClr val="tx1">
                    <a:lumMod val="75000"/>
                    <a:lumOff val="25000"/>
                  </a:schemeClr>
                </a:solidFill>
                <a:latin typeface="Calibri" pitchFamily="34" charset="0"/>
              </a:rPr>
            </a:br>
            <a:r>
              <a:rPr lang="en-US" sz="1400" dirty="0" smtClean="0">
                <a:solidFill>
                  <a:schemeClr val="tx1">
                    <a:lumMod val="75000"/>
                    <a:lumOff val="25000"/>
                  </a:schemeClr>
                </a:solidFill>
                <a:latin typeface="Calibri" pitchFamily="34" charset="0"/>
              </a:rPr>
              <a:t>    Long-range Identification &amp; Tracking System</a:t>
            </a:r>
            <a:endParaRPr lang="en-US" sz="1400" dirty="0" smtClean="0">
              <a:solidFill>
                <a:schemeClr val="tx1">
                  <a:lumMod val="75000"/>
                  <a:lumOff val="25000"/>
                </a:schemeClr>
              </a:solidFill>
              <a:latin typeface="Calibri" pitchFamily="34" charset="0"/>
              <a:cs typeface="Calibri" pitchFamily="34" charset="0"/>
            </a:endParaRP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rPr>
              <a:t>  Supports Inmarsat-C, IsatM2M, Iridium</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rPr>
              <a:t>  Fully fault tolerant severs</a:t>
            </a:r>
          </a:p>
          <a:p>
            <a:pPr marL="0" lvl="1" fontAlgn="auto">
              <a:spcBef>
                <a:spcPts val="0"/>
              </a:spcBef>
              <a:spcAft>
                <a:spcPts val="0"/>
              </a:spcAft>
              <a:defRPr/>
            </a:pPr>
            <a:r>
              <a:rPr lang="en-US" sz="1400" dirty="0" smtClean="0">
                <a:solidFill>
                  <a:schemeClr val="tx1">
                    <a:lumMod val="75000"/>
                    <a:lumOff val="25000"/>
                  </a:schemeClr>
                </a:solidFill>
                <a:latin typeface="Calibri" pitchFamily="34" charset="0"/>
              </a:rPr>
              <a:t>    (Panama and Boston)</a:t>
            </a:r>
          </a:p>
          <a:p>
            <a:pPr lvl="1" fontAlgn="auto">
              <a:spcBef>
                <a:spcPct val="20000"/>
              </a:spcBef>
              <a:spcAft>
                <a:spcPts val="0"/>
              </a:spcAft>
              <a:defRPr/>
            </a:pPr>
            <a:endParaRPr lang="en-US" sz="1400" b="1" dirty="0" smtClean="0">
              <a:solidFill>
                <a:schemeClr val="tx1">
                  <a:lumMod val="75000"/>
                  <a:lumOff val="25000"/>
                </a:schemeClr>
              </a:solidFill>
              <a:latin typeface="Calibri" pitchFamily="34" charset="0"/>
            </a:endParaRPr>
          </a:p>
          <a:p>
            <a:pPr>
              <a:buClr>
                <a:srgbClr val="005BA1"/>
              </a:buClr>
            </a:pPr>
            <a:r>
              <a:rPr lang="en-US" sz="1400" b="1" dirty="0" smtClean="0">
                <a:solidFill>
                  <a:schemeClr val="tx1">
                    <a:lumMod val="75000"/>
                    <a:lumOff val="25000"/>
                  </a:schemeClr>
                </a:solidFill>
                <a:latin typeface="Calibri" pitchFamily="34" charset="0"/>
              </a:rPr>
              <a:t>Maritime Security &amp; Counter-Piracy:</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Real-time </a:t>
            </a:r>
            <a:r>
              <a:rPr lang="en-US" sz="1400" dirty="0" smtClean="0">
                <a:solidFill>
                  <a:schemeClr val="tx1">
                    <a:lumMod val="75000"/>
                    <a:lumOff val="25000"/>
                  </a:schemeClr>
                </a:solidFill>
                <a:latin typeface="Calibri" pitchFamily="34" charset="0"/>
              </a:rPr>
              <a:t>coordination (NATO and EU</a:t>
            </a:r>
          </a:p>
          <a:p>
            <a:pPr marL="0" lvl="1" fontAlgn="auto">
              <a:spcBef>
                <a:spcPts val="0"/>
              </a:spcBef>
              <a:spcAft>
                <a:spcPts val="0"/>
              </a:spcAft>
              <a:defRPr/>
            </a:pPr>
            <a:r>
              <a:rPr lang="en-US" sz="1400" dirty="0" smtClean="0">
                <a:solidFill>
                  <a:schemeClr val="tx1">
                    <a:lumMod val="75000"/>
                    <a:lumOff val="25000"/>
                  </a:schemeClr>
                </a:solidFill>
                <a:latin typeface="Calibri" pitchFamily="34" charset="0"/>
              </a:rPr>
              <a:t>    taskforces)</a:t>
            </a:r>
            <a:endParaRPr lang="en-US" sz="1400" dirty="0" smtClean="0">
              <a:solidFill>
                <a:schemeClr val="tx1">
                  <a:lumMod val="75000"/>
                  <a:lumOff val="25000"/>
                </a:schemeClr>
              </a:solidFill>
              <a:latin typeface="Calibri" pitchFamily="34" charset="0"/>
              <a:cs typeface="Calibri" pitchFamily="34" charset="0"/>
            </a:endParaRP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rPr>
              <a:t>  OTH-GOLD and IMO-XML data formats </a:t>
            </a:r>
          </a:p>
          <a:p>
            <a:pPr lvl="1" fontAlgn="auto">
              <a:spcBef>
                <a:spcPct val="20000"/>
              </a:spcBef>
              <a:spcAft>
                <a:spcPts val="0"/>
              </a:spcAft>
              <a:buFont typeface="Arial" pitchFamily="34" charset="0"/>
              <a:buChar char="•"/>
              <a:defRPr/>
            </a:pPr>
            <a:endParaRPr lang="en-US" sz="1400" dirty="0">
              <a:solidFill>
                <a:schemeClr val="tx1">
                  <a:lumMod val="75000"/>
                  <a:lumOff val="25000"/>
                </a:schemeClr>
              </a:solidFill>
              <a:latin typeface="Calibri" pitchFamily="34" charset="0"/>
            </a:endParaRPr>
          </a:p>
          <a:p>
            <a:pPr>
              <a:buClr>
                <a:srgbClr val="005BA1"/>
              </a:buClr>
            </a:pPr>
            <a:r>
              <a:rPr lang="en-US" sz="1400" b="1" dirty="0" smtClean="0">
                <a:solidFill>
                  <a:schemeClr val="tx1">
                    <a:lumMod val="75000"/>
                    <a:lumOff val="25000"/>
                  </a:schemeClr>
                </a:solidFill>
                <a:latin typeface="Calibri" pitchFamily="34" charset="0"/>
              </a:rPr>
              <a:t>Services for Shipowners:</a:t>
            </a: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LRIT </a:t>
            </a:r>
            <a:r>
              <a:rPr lang="en-US" sz="1400" dirty="0" smtClean="0">
                <a:solidFill>
                  <a:schemeClr val="tx1">
                    <a:lumMod val="75000"/>
                    <a:lumOff val="25000"/>
                  </a:schemeClr>
                </a:solidFill>
                <a:latin typeface="Calibri" pitchFamily="34" charset="0"/>
              </a:rPr>
              <a:t>Conformance Testing</a:t>
            </a:r>
            <a:endParaRPr lang="en-US" sz="1400" dirty="0" smtClean="0">
              <a:solidFill>
                <a:schemeClr val="tx1">
                  <a:lumMod val="75000"/>
                  <a:lumOff val="25000"/>
                </a:schemeClr>
              </a:solidFill>
              <a:latin typeface="Calibri" pitchFamily="34" charset="0"/>
              <a:cs typeface="Calibri" pitchFamily="34" charset="0"/>
            </a:endParaRPr>
          </a:p>
          <a:p>
            <a:pPr marL="0" lvl="1"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rPr>
              <a:t>  Shipowner Fleet Tracking</a:t>
            </a:r>
          </a:p>
          <a:p>
            <a:pPr marL="285750" indent="-285750">
              <a:buClr>
                <a:schemeClr val="tx1">
                  <a:lumMod val="75000"/>
                  <a:lumOff val="25000"/>
                </a:schemeClr>
              </a:buClr>
              <a:buFont typeface="Arial"/>
              <a:buChar char="•"/>
            </a:pPr>
            <a:endParaRPr lang="en-US" sz="1400" dirty="0" smtClean="0">
              <a:solidFill>
                <a:schemeClr val="tx1">
                  <a:lumMod val="75000"/>
                  <a:lumOff val="25000"/>
                </a:schemeClr>
              </a:solidFill>
              <a:latin typeface="Calibri" pitchFamily="34" charset="0"/>
            </a:endParaRPr>
          </a:p>
          <a:p>
            <a:pPr lvl="1" fontAlgn="auto">
              <a:spcBef>
                <a:spcPct val="20000"/>
              </a:spcBef>
              <a:spcAft>
                <a:spcPts val="0"/>
              </a:spcAft>
              <a:defRPr/>
            </a:pPr>
            <a:endParaRPr lang="en-US" sz="1400" dirty="0">
              <a:solidFill>
                <a:schemeClr val="tx1">
                  <a:lumMod val="75000"/>
                  <a:lumOff val="25000"/>
                </a:schemeClr>
              </a:solidFill>
              <a:latin typeface="Calibri" pitchFamily="34" charset="0"/>
            </a:endParaRPr>
          </a:p>
          <a:p>
            <a:pPr marL="285750" indent="-285750">
              <a:buClr>
                <a:srgbClr val="005BA1"/>
              </a:buClr>
              <a:buFont typeface="Arial"/>
              <a:buChar char="•"/>
            </a:pPr>
            <a:endParaRPr lang="en-US" sz="1400" dirty="0" smtClean="0">
              <a:solidFill>
                <a:schemeClr val="tx1">
                  <a:lumMod val="75000"/>
                  <a:lumOff val="25000"/>
                </a:schemeClr>
              </a:solidFill>
              <a:latin typeface="Calibri" pitchFamily="34" charset="0"/>
            </a:endParaRPr>
          </a:p>
          <a:p>
            <a:pPr marL="285750" indent="-285750">
              <a:buClr>
                <a:srgbClr val="005BA1"/>
              </a:buClr>
              <a:buFont typeface="Arial"/>
              <a:buChar char="•"/>
            </a:pPr>
            <a:endParaRPr lang="en-US" sz="1400" b="1" dirty="0">
              <a:solidFill>
                <a:schemeClr val="tx1">
                  <a:lumMod val="75000"/>
                  <a:lumOff val="25000"/>
                </a:schemeClr>
              </a:solidFill>
              <a:latin typeface="Calibri" pitchFamily="34" charset="0"/>
            </a:endParaRPr>
          </a:p>
          <a:p>
            <a:pPr>
              <a:buClr>
                <a:srgbClr val="005BA1"/>
              </a:buClr>
            </a:pPr>
            <a:r>
              <a:rPr lang="en-US" sz="1400" b="1" dirty="0" smtClean="0">
                <a:solidFill>
                  <a:schemeClr val="tx1">
                    <a:lumMod val="75000"/>
                    <a:lumOff val="25000"/>
                  </a:schemeClr>
                </a:solidFill>
                <a:latin typeface="Calibri" pitchFamily="34" charset="0"/>
              </a:rPr>
              <a:t> </a:t>
            </a:r>
            <a:endParaRPr lang="en-US" sz="1400" b="1" dirty="0" smtClean="0">
              <a:solidFill>
                <a:schemeClr val="tx1">
                  <a:lumMod val="75000"/>
                  <a:lumOff val="25000"/>
                </a:schemeClr>
              </a:solidFill>
              <a:latin typeface="Calibri" pitchFamily="34" charset="0"/>
              <a:cs typeface="Calibri" pitchFamily="34" charset="0"/>
            </a:endParaRPr>
          </a:p>
        </p:txBody>
      </p:sp>
      <p:sp>
        <p:nvSpPr>
          <p:cNvPr id="20" name="TextBox 19"/>
          <p:cNvSpPr txBox="1"/>
          <p:nvPr/>
        </p:nvSpPr>
        <p:spPr>
          <a:xfrm>
            <a:off x="4687215" y="3751159"/>
            <a:ext cx="4301360" cy="261610"/>
          </a:xfrm>
          <a:prstGeom prst="rect">
            <a:avLst/>
          </a:prstGeom>
          <a:noFill/>
        </p:spPr>
        <p:txBody>
          <a:bodyPr wrap="square" rtlCol="0">
            <a:spAutoFit/>
          </a:bodyPr>
          <a:lstStyle/>
          <a:p>
            <a:r>
              <a:rPr lang="en-US" sz="1100" dirty="0" smtClean="0">
                <a:latin typeface="Calibri" pitchFamily="34" charset="0"/>
                <a:cs typeface="Calibri" pitchFamily="34" charset="0"/>
              </a:rPr>
              <a:t>IMO Secretary General  Inaugurates Panama Surveillance Center - 2011</a:t>
            </a:r>
            <a:endParaRPr lang="en-US" sz="1100" dirty="0">
              <a:latin typeface="Calibri" pitchFamily="34" charset="0"/>
              <a:cs typeface="Calibri" pitchFamily="34" charset="0"/>
            </a:endParaRPr>
          </a:p>
        </p:txBody>
      </p:sp>
      <p:pic>
        <p:nvPicPr>
          <p:cNvPr id="10" name="Picture 9" descr="amp_logo.png"/>
          <p:cNvPicPr>
            <a:picLocks noChangeAspect="1"/>
          </p:cNvPicPr>
          <p:nvPr/>
        </p:nvPicPr>
        <p:blipFill>
          <a:blip r:embed="rId3" cstate="print"/>
          <a:stretch>
            <a:fillRect/>
          </a:stretch>
        </p:blipFill>
        <p:spPr>
          <a:xfrm>
            <a:off x="155425" y="702245"/>
            <a:ext cx="862852" cy="729695"/>
          </a:xfrm>
          <a:prstGeom prst="rect">
            <a:avLst/>
          </a:prstGeom>
        </p:spPr>
      </p:pic>
      <p:sp>
        <p:nvSpPr>
          <p:cNvPr id="14" name="TextBox 13"/>
          <p:cNvSpPr txBox="1"/>
          <p:nvPr/>
        </p:nvSpPr>
        <p:spPr>
          <a:xfrm>
            <a:off x="193830" y="102483"/>
            <a:ext cx="3686880" cy="369332"/>
          </a:xfrm>
          <a:prstGeom prst="rect">
            <a:avLst/>
          </a:prstGeom>
          <a:noFill/>
        </p:spPr>
        <p:txBody>
          <a:bodyPr wrap="square" rtlCol="0">
            <a:spAutoFit/>
          </a:bodyPr>
          <a:lstStyle/>
          <a:p>
            <a:r>
              <a:rPr lang="en-US" sz="1800" b="1" dirty="0" smtClean="0">
                <a:solidFill>
                  <a:schemeClr val="bg1"/>
                </a:solidFill>
                <a:latin typeface="Calibri" pitchFamily="34" charset="0"/>
                <a:cs typeface="Calibri" pitchFamily="34" charset="0"/>
              </a:rPr>
              <a:t>Case Study</a:t>
            </a:r>
            <a:endParaRPr lang="en-US" sz="1800" b="1" dirty="0">
              <a:solidFill>
                <a:schemeClr val="bg1"/>
              </a:solidFill>
              <a:latin typeface="Calibri" pitchFamily="34" charset="0"/>
              <a:cs typeface="Calibri" pitchFamily="34" charset="0"/>
            </a:endParaRPr>
          </a:p>
        </p:txBody>
      </p:sp>
      <p:sp>
        <p:nvSpPr>
          <p:cNvPr id="15" name="Title 1"/>
          <p:cNvSpPr txBox="1">
            <a:spLocks/>
          </p:cNvSpPr>
          <p:nvPr/>
        </p:nvSpPr>
        <p:spPr>
          <a:xfrm>
            <a:off x="1100350" y="747970"/>
            <a:ext cx="7696200" cy="914400"/>
          </a:xfrm>
          <a:prstGeom prst="rect">
            <a:avLst/>
          </a:prstGeom>
        </p:spPr>
        <p:txBody>
          <a:bodyPr>
            <a:normAutofit/>
          </a:bodyPr>
          <a:lstStyle/>
          <a:p>
            <a:pPr lvl="0" fontAlgn="auto">
              <a:spcAft>
                <a:spcPts val="0"/>
              </a:spcAft>
              <a:defRPr/>
            </a:pPr>
            <a:r>
              <a:rPr lang="en-US" sz="3200" b="1" dirty="0" smtClean="0">
                <a:solidFill>
                  <a:srgbClr val="005BA1"/>
                </a:solidFill>
                <a:latin typeface="Calibri" pitchFamily="34" charset="0"/>
              </a:rPr>
              <a:t>Panama Maritime Authority LRIT</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pic>
        <p:nvPicPr>
          <p:cNvPr id="12" name="Picture 2"/>
          <p:cNvPicPr>
            <a:picLocks noChangeAspect="1" noChangeArrowheads="1"/>
          </p:cNvPicPr>
          <p:nvPr/>
        </p:nvPicPr>
        <p:blipFill>
          <a:blip r:embed="rId4" cstate="print"/>
          <a:srcRect/>
          <a:stretch>
            <a:fillRect/>
          </a:stretch>
        </p:blipFill>
        <p:spPr bwMode="auto">
          <a:xfrm>
            <a:off x="4802429" y="4046662"/>
            <a:ext cx="3962095" cy="2339523"/>
          </a:xfrm>
          <a:prstGeom prst="rect">
            <a:avLst/>
          </a:prstGeom>
          <a:noFill/>
          <a:ln w="9525">
            <a:noFill/>
            <a:miter lim="800000"/>
            <a:headEnd/>
            <a:tailEnd/>
          </a:ln>
        </p:spPr>
      </p:pic>
      <p:pic>
        <p:nvPicPr>
          <p:cNvPr id="82946" name="Picture 2"/>
          <p:cNvPicPr>
            <a:picLocks noChangeAspect="1" noChangeArrowheads="1"/>
          </p:cNvPicPr>
          <p:nvPr/>
        </p:nvPicPr>
        <p:blipFill>
          <a:blip r:embed="rId5" cstate="print"/>
          <a:srcRect/>
          <a:stretch>
            <a:fillRect/>
          </a:stretch>
        </p:blipFill>
        <p:spPr bwMode="auto">
          <a:xfrm>
            <a:off x="4802429" y="1431940"/>
            <a:ext cx="3962095" cy="2339523"/>
          </a:xfrm>
          <a:prstGeom prst="rect">
            <a:avLst/>
          </a:prstGeom>
          <a:noFill/>
          <a:ln w="9525">
            <a:noFill/>
            <a:miter lim="800000"/>
            <a:headEnd/>
            <a:tailEnd/>
          </a:ln>
        </p:spPr>
      </p:pic>
      <p:sp>
        <p:nvSpPr>
          <p:cNvPr id="18" name="Right Triangle 17"/>
          <p:cNvSpPr/>
          <p:nvPr/>
        </p:nvSpPr>
        <p:spPr>
          <a:xfrm rot="13405601">
            <a:off x="525623" y="178665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p:cNvSpPr/>
          <p:nvPr/>
        </p:nvSpPr>
        <p:spPr>
          <a:xfrm rot="13405601">
            <a:off x="525624" y="345355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p:nvSpPr>
        <p:spPr>
          <a:xfrm rot="13405601">
            <a:off x="537684" y="464410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99802" y="6347780"/>
            <a:ext cx="733864" cy="274320"/>
          </a:xfrm>
        </p:spPr>
        <p:txBody>
          <a:bodyPr/>
          <a:lstStyle/>
          <a:p>
            <a:pPr>
              <a:defRPr/>
            </a:pPr>
            <a:fld id="{26A18189-2875-4E74-BC34-6E57EA371B35}" type="slidenum">
              <a:rPr lang="en-US" smtClean="0"/>
              <a:pPr>
                <a:defRPr/>
              </a:pPr>
              <a:t>37</a:t>
            </a:fld>
            <a:endParaRPr lang="en-US"/>
          </a:p>
        </p:txBody>
      </p:sp>
      <p:sp>
        <p:nvSpPr>
          <p:cNvPr id="8" name="Title 1"/>
          <p:cNvSpPr txBox="1">
            <a:spLocks/>
          </p:cNvSpPr>
          <p:nvPr/>
        </p:nvSpPr>
        <p:spPr>
          <a:xfrm>
            <a:off x="539475" y="798410"/>
            <a:ext cx="7918115" cy="914400"/>
          </a:xfrm>
          <a:prstGeom prst="rect">
            <a:avLst/>
          </a:prstGeom>
        </p:spPr>
        <p:txBody>
          <a:bodyPr>
            <a:normAutofit/>
          </a:bodyPr>
          <a:lstStyle/>
          <a:p>
            <a:pPr lvl="0" fontAlgn="auto">
              <a:spcAft>
                <a:spcPts val="0"/>
              </a:spcAft>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Thank You</a:t>
            </a:r>
          </a:p>
          <a:p>
            <a:pPr lvl="0" fontAlgn="auto">
              <a:spcAft>
                <a:spcPts val="0"/>
              </a:spcAft>
            </a:pPr>
            <a:r>
              <a:rPr kumimoji="0" lang="en-US" sz="2200" b="1"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j-ea"/>
                <a:cs typeface="Calibri" pitchFamily="34" charset="0"/>
              </a:rPr>
              <a:t>For further information please contact us at: </a:t>
            </a:r>
            <a:r>
              <a:rPr kumimoji="0" lang="en-US" sz="2000" b="1" i="0" u="none" strike="noStrike" kern="1200" cap="none" spc="0" normalizeH="0" baseline="0" noProof="0" dirty="0" smtClean="0">
                <a:ln>
                  <a:noFill/>
                </a:ln>
                <a:solidFill>
                  <a:srgbClr val="008AF2"/>
                </a:solidFill>
                <a:effectLst/>
                <a:uLnTx/>
                <a:uFillTx/>
                <a:latin typeface="Calibri" pitchFamily="34" charset="0"/>
                <a:ea typeface="+mj-ea"/>
                <a:cs typeface="Calibri" pitchFamily="34" charset="0"/>
              </a:rPr>
              <a:t>sales@absolutesw.com</a:t>
            </a:r>
            <a:endParaRPr kumimoji="0" lang="en-US" sz="2000" b="1" i="0" u="none" strike="noStrike" kern="1200" cap="none" spc="0" normalizeH="0" baseline="0" noProof="0" dirty="0">
              <a:ln>
                <a:noFill/>
              </a:ln>
              <a:solidFill>
                <a:srgbClr val="008AF2"/>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844276" y="3948395"/>
            <a:ext cx="3581400" cy="2514600"/>
          </a:xfrm>
          <a:prstGeom prst="rect">
            <a:avLst/>
          </a:prstGeom>
        </p:spPr>
        <p:txBody>
          <a:bodyPr vert="horz" lIns="91440" tIns="45720" rIns="91440" bIns="45720" rtlCol="0">
            <a:normAutofit/>
          </a:bodyPr>
          <a:lstStyle/>
          <a:p>
            <a:r>
              <a:rPr lang="en-US" sz="1400" b="1" dirty="0" smtClean="0">
                <a:solidFill>
                  <a:schemeClr val="tx1">
                    <a:lumMod val="75000"/>
                    <a:lumOff val="25000"/>
                  </a:schemeClr>
                </a:solidFill>
                <a:latin typeface="Calibri" pitchFamily="34" charset="0"/>
                <a:cs typeface="Calibri" pitchFamily="34" charset="0"/>
              </a:rPr>
              <a:t>Panama Office</a:t>
            </a:r>
          </a:p>
          <a:p>
            <a:r>
              <a:rPr lang="en-US" sz="1400" dirty="0" smtClean="0">
                <a:solidFill>
                  <a:schemeClr val="tx1">
                    <a:lumMod val="75000"/>
                    <a:lumOff val="25000"/>
                  </a:schemeClr>
                </a:solidFill>
                <a:latin typeface="Calibri" pitchFamily="34" charset="0"/>
                <a:cs typeface="Calibri" pitchFamily="34" charset="0"/>
              </a:rPr>
              <a:t>Absolute Maritime Tracking Services, S.A.</a:t>
            </a:r>
          </a:p>
          <a:p>
            <a:r>
              <a:rPr lang="en-US" sz="1400" dirty="0" smtClean="0">
                <a:solidFill>
                  <a:schemeClr val="tx1">
                    <a:lumMod val="75000"/>
                    <a:lumOff val="25000"/>
                  </a:schemeClr>
                </a:solidFill>
                <a:latin typeface="Calibri" pitchFamily="34" charset="0"/>
                <a:cs typeface="Calibri" pitchFamily="34" charset="0"/>
              </a:rPr>
              <a:t>City of Knowledge, No 221</a:t>
            </a:r>
          </a:p>
          <a:p>
            <a:r>
              <a:rPr lang="en-US" sz="1400" dirty="0" smtClean="0">
                <a:solidFill>
                  <a:schemeClr val="tx1">
                    <a:lumMod val="75000"/>
                    <a:lumOff val="25000"/>
                  </a:schemeClr>
                </a:solidFill>
                <a:latin typeface="Calibri" pitchFamily="34" charset="0"/>
                <a:cs typeface="Calibri" pitchFamily="34" charset="0"/>
              </a:rPr>
              <a:t>Panama, Republic of Panama</a:t>
            </a:r>
          </a:p>
          <a:p>
            <a:r>
              <a:rPr lang="en-US" sz="1400" dirty="0" smtClean="0">
                <a:solidFill>
                  <a:schemeClr val="tx1">
                    <a:lumMod val="75000"/>
                    <a:lumOff val="25000"/>
                  </a:schemeClr>
                </a:solidFill>
                <a:latin typeface="Calibri" pitchFamily="34" charset="0"/>
                <a:cs typeface="Calibri" pitchFamily="34" charset="0"/>
              </a:rPr>
              <a:t>Tel: +507 301-5748</a:t>
            </a:r>
          </a:p>
        </p:txBody>
      </p:sp>
      <p:sp>
        <p:nvSpPr>
          <p:cNvPr id="11" name="Content Placeholder 2"/>
          <p:cNvSpPr txBox="1">
            <a:spLocks/>
          </p:cNvSpPr>
          <p:nvPr/>
        </p:nvSpPr>
        <p:spPr>
          <a:xfrm>
            <a:off x="4806676" y="1989740"/>
            <a:ext cx="3581400" cy="2514600"/>
          </a:xfrm>
          <a:prstGeom prst="rect">
            <a:avLst/>
          </a:prstGeom>
        </p:spPr>
        <p:txBody>
          <a:bodyPr vert="horz" lIns="91440" tIns="45720" rIns="91440" bIns="45720" rtlCol="0">
            <a:normAutofit/>
          </a:bodyPr>
          <a:lstStyle/>
          <a:p>
            <a:r>
              <a:rPr lang="en-US" sz="1400" b="1" dirty="0" smtClean="0">
                <a:solidFill>
                  <a:schemeClr val="tx1">
                    <a:lumMod val="75000"/>
                    <a:lumOff val="25000"/>
                  </a:schemeClr>
                </a:solidFill>
                <a:latin typeface="Calibri" pitchFamily="34" charset="0"/>
                <a:cs typeface="Calibri" pitchFamily="34" charset="0"/>
              </a:rPr>
              <a:t>Asia/Pacific Office</a:t>
            </a:r>
          </a:p>
          <a:p>
            <a:r>
              <a:rPr lang="en-US" sz="1400" dirty="0" smtClean="0">
                <a:solidFill>
                  <a:schemeClr val="tx1">
                    <a:lumMod val="75000"/>
                    <a:lumOff val="25000"/>
                  </a:schemeClr>
                </a:solidFill>
                <a:latin typeface="Calibri" pitchFamily="34" charset="0"/>
                <a:cs typeface="Calibri" pitchFamily="34" charset="0"/>
              </a:rPr>
              <a:t>Absolute Software, Inc.</a:t>
            </a:r>
          </a:p>
          <a:p>
            <a:r>
              <a:rPr lang="en-US" sz="1400" dirty="0" smtClean="0">
                <a:solidFill>
                  <a:schemeClr val="tx1">
                    <a:lumMod val="75000"/>
                    <a:lumOff val="25000"/>
                  </a:schemeClr>
                </a:solidFill>
                <a:latin typeface="Calibri" pitchFamily="34" charset="0"/>
                <a:cs typeface="Calibri" pitchFamily="34" charset="0"/>
              </a:rPr>
              <a:t>Level 9, Zuellig House Building</a:t>
            </a:r>
          </a:p>
          <a:p>
            <a:r>
              <a:rPr lang="en-US" sz="1400" dirty="0" smtClean="0">
                <a:solidFill>
                  <a:schemeClr val="tx1">
                    <a:lumMod val="75000"/>
                    <a:lumOff val="25000"/>
                  </a:schemeClr>
                </a:solidFill>
                <a:latin typeface="Calibri" pitchFamily="34" charset="0"/>
                <a:cs typeface="Calibri" pitchFamily="34" charset="0"/>
              </a:rPr>
              <a:t>1 Silom Road,</a:t>
            </a:r>
          </a:p>
          <a:p>
            <a:r>
              <a:rPr lang="en-US" sz="1400" dirty="0" smtClean="0">
                <a:solidFill>
                  <a:schemeClr val="tx1">
                    <a:lumMod val="75000"/>
                    <a:lumOff val="25000"/>
                  </a:schemeClr>
                </a:solidFill>
                <a:latin typeface="Calibri" pitchFamily="34" charset="0"/>
                <a:cs typeface="Calibri" pitchFamily="34" charset="0"/>
              </a:rPr>
              <a:t>Kwaeng Silom, Khet Bangrak,</a:t>
            </a:r>
          </a:p>
          <a:p>
            <a:r>
              <a:rPr lang="en-US" sz="1400" dirty="0" smtClean="0">
                <a:solidFill>
                  <a:schemeClr val="tx1">
                    <a:lumMod val="75000"/>
                    <a:lumOff val="25000"/>
                  </a:schemeClr>
                </a:solidFill>
                <a:latin typeface="Calibri" pitchFamily="34" charset="0"/>
                <a:cs typeface="Calibri" pitchFamily="34" charset="0"/>
              </a:rPr>
              <a:t>Bangkok 10500 Thailand</a:t>
            </a:r>
          </a:p>
          <a:p>
            <a:r>
              <a:rPr lang="en-US" sz="1400" dirty="0" smtClean="0">
                <a:solidFill>
                  <a:schemeClr val="tx1">
                    <a:lumMod val="75000"/>
                    <a:lumOff val="25000"/>
                  </a:schemeClr>
                </a:solidFill>
                <a:latin typeface="Calibri" pitchFamily="34" charset="0"/>
                <a:cs typeface="Calibri" pitchFamily="34" charset="0"/>
              </a:rPr>
              <a:t>Tel: +66 2231-8249</a:t>
            </a:r>
          </a:p>
        </p:txBody>
      </p:sp>
      <p:sp>
        <p:nvSpPr>
          <p:cNvPr id="12" name="Content Placeholder 2"/>
          <p:cNvSpPr txBox="1">
            <a:spLocks/>
          </p:cNvSpPr>
          <p:nvPr/>
        </p:nvSpPr>
        <p:spPr>
          <a:xfrm>
            <a:off x="844276" y="1989740"/>
            <a:ext cx="3581400" cy="2514600"/>
          </a:xfrm>
          <a:prstGeom prst="rect">
            <a:avLst/>
          </a:prstGeom>
        </p:spPr>
        <p:txBody>
          <a:bodyPr vert="horz" lIns="91440" tIns="45720" rIns="91440" bIns="45720" rtlCol="0">
            <a:normAutofit/>
          </a:bodyPr>
          <a:lstStyle/>
          <a:p>
            <a:r>
              <a:rPr lang="en-US" sz="1400" b="1" dirty="0" smtClean="0">
                <a:solidFill>
                  <a:schemeClr val="tx1">
                    <a:lumMod val="75000"/>
                    <a:lumOff val="25000"/>
                  </a:schemeClr>
                </a:solidFill>
                <a:latin typeface="Calibri" pitchFamily="34" charset="0"/>
                <a:cs typeface="Calibri" pitchFamily="34" charset="0"/>
              </a:rPr>
              <a:t>North American Office</a:t>
            </a:r>
          </a:p>
          <a:p>
            <a:r>
              <a:rPr lang="en-US" sz="1400" dirty="0" smtClean="0">
                <a:solidFill>
                  <a:schemeClr val="tx1">
                    <a:lumMod val="75000"/>
                    <a:lumOff val="25000"/>
                  </a:schemeClr>
                </a:solidFill>
                <a:latin typeface="Calibri" pitchFamily="34" charset="0"/>
                <a:cs typeface="Calibri" pitchFamily="34" charset="0"/>
              </a:rPr>
              <a:t>Absolute Software, Inc.</a:t>
            </a:r>
          </a:p>
          <a:p>
            <a:r>
              <a:rPr lang="en-US" sz="1400" dirty="0" smtClean="0">
                <a:solidFill>
                  <a:schemeClr val="tx1">
                    <a:lumMod val="75000"/>
                    <a:lumOff val="25000"/>
                  </a:schemeClr>
                </a:solidFill>
                <a:latin typeface="Calibri" pitchFamily="34" charset="0"/>
                <a:cs typeface="Calibri" pitchFamily="34" charset="0"/>
              </a:rPr>
              <a:t>19th Floor</a:t>
            </a:r>
          </a:p>
          <a:p>
            <a:r>
              <a:rPr lang="en-US" sz="1400" dirty="0" smtClean="0">
                <a:solidFill>
                  <a:schemeClr val="tx1">
                    <a:lumMod val="75000"/>
                    <a:lumOff val="25000"/>
                  </a:schemeClr>
                </a:solidFill>
                <a:latin typeface="Calibri" pitchFamily="34" charset="0"/>
                <a:cs typeface="Calibri" pitchFamily="34" charset="0"/>
              </a:rPr>
              <a:t>101 Federal Street</a:t>
            </a:r>
          </a:p>
          <a:p>
            <a:r>
              <a:rPr lang="en-US" sz="1400" dirty="0" smtClean="0">
                <a:solidFill>
                  <a:schemeClr val="tx1">
                    <a:lumMod val="75000"/>
                    <a:lumOff val="25000"/>
                  </a:schemeClr>
                </a:solidFill>
                <a:latin typeface="Calibri" pitchFamily="34" charset="0"/>
                <a:cs typeface="Calibri" pitchFamily="34" charset="0"/>
              </a:rPr>
              <a:t>Boston, MA 02110</a:t>
            </a:r>
          </a:p>
          <a:p>
            <a:r>
              <a:rPr lang="en-US" sz="1400" dirty="0" smtClean="0">
                <a:solidFill>
                  <a:schemeClr val="tx1">
                    <a:lumMod val="75000"/>
                    <a:lumOff val="25000"/>
                  </a:schemeClr>
                </a:solidFill>
                <a:latin typeface="Calibri" pitchFamily="34" charset="0"/>
                <a:cs typeface="Calibri" pitchFamily="34" charset="0"/>
              </a:rPr>
              <a:t>United States</a:t>
            </a:r>
          </a:p>
          <a:p>
            <a:r>
              <a:rPr lang="en-US" sz="1400" dirty="0" smtClean="0">
                <a:solidFill>
                  <a:schemeClr val="tx1">
                    <a:lumMod val="75000"/>
                    <a:lumOff val="25000"/>
                  </a:schemeClr>
                </a:solidFill>
                <a:latin typeface="Calibri" pitchFamily="34" charset="0"/>
                <a:cs typeface="Calibri" pitchFamily="34" charset="0"/>
              </a:rPr>
              <a:t>Tel: + 1 617 800-9367</a:t>
            </a:r>
          </a:p>
          <a:p>
            <a:r>
              <a:rPr lang="en-US" sz="1400" dirty="0" smtClean="0">
                <a:solidFill>
                  <a:schemeClr val="tx1">
                    <a:lumMod val="75000"/>
                    <a:lumOff val="25000"/>
                  </a:schemeClr>
                </a:solidFill>
                <a:latin typeface="Calibri" pitchFamily="34" charset="0"/>
                <a:cs typeface="Calibri" pitchFamily="34" charset="0"/>
              </a:rPr>
              <a:t> </a:t>
            </a:r>
            <a:endParaRPr lang="en-US" sz="1400" dirty="0">
              <a:solidFill>
                <a:schemeClr val="tx1">
                  <a:lumMod val="75000"/>
                  <a:lumOff val="25000"/>
                </a:schemeClr>
              </a:solidFill>
              <a:latin typeface="Calibri" pitchFamily="34" charset="0"/>
              <a:cs typeface="Calibri" pitchFamily="34" charset="0"/>
            </a:endParaRPr>
          </a:p>
        </p:txBody>
      </p:sp>
      <p:sp>
        <p:nvSpPr>
          <p:cNvPr id="13" name="Content Placeholder 2"/>
          <p:cNvSpPr txBox="1">
            <a:spLocks/>
          </p:cNvSpPr>
          <p:nvPr/>
        </p:nvSpPr>
        <p:spPr>
          <a:xfrm>
            <a:off x="4806676" y="3948395"/>
            <a:ext cx="3581400" cy="2514600"/>
          </a:xfrm>
          <a:prstGeom prst="rect">
            <a:avLst/>
          </a:prstGeom>
        </p:spPr>
        <p:txBody>
          <a:bodyPr vert="horz" lIns="91440" tIns="45720" rIns="91440" bIns="45720" rtlCol="0">
            <a:normAutofit/>
          </a:bodyPr>
          <a:lstStyle/>
          <a:p>
            <a:r>
              <a:rPr lang="en-US" sz="1400" b="1" dirty="0" smtClean="0">
                <a:solidFill>
                  <a:schemeClr val="tx1">
                    <a:lumMod val="75000"/>
                    <a:lumOff val="25000"/>
                  </a:schemeClr>
                </a:solidFill>
                <a:latin typeface="Calibri" pitchFamily="34" charset="0"/>
                <a:cs typeface="Calibri" pitchFamily="34" charset="0"/>
              </a:rPr>
              <a:t>Australian Office</a:t>
            </a:r>
          </a:p>
          <a:p>
            <a:r>
              <a:rPr lang="en-US" sz="1400" dirty="0" smtClean="0">
                <a:solidFill>
                  <a:schemeClr val="tx1">
                    <a:lumMod val="75000"/>
                    <a:lumOff val="25000"/>
                  </a:schemeClr>
                </a:solidFill>
                <a:latin typeface="Calibri" pitchFamily="34" charset="0"/>
                <a:cs typeface="Calibri" pitchFamily="34" charset="0"/>
              </a:rPr>
              <a:t>Absolute Software PTC</a:t>
            </a:r>
          </a:p>
          <a:p>
            <a:r>
              <a:rPr lang="en-US" sz="1400" dirty="0" smtClean="0">
                <a:solidFill>
                  <a:schemeClr val="tx1">
                    <a:lumMod val="75000"/>
                    <a:lumOff val="25000"/>
                  </a:schemeClr>
                </a:solidFill>
                <a:latin typeface="Calibri" pitchFamily="34" charset="0"/>
                <a:cs typeface="Calibri" pitchFamily="34" charset="0"/>
              </a:rPr>
              <a:t>Level 36 Riparian Plaza</a:t>
            </a:r>
          </a:p>
          <a:p>
            <a:r>
              <a:rPr lang="en-US" sz="1400" dirty="0" smtClean="0">
                <a:solidFill>
                  <a:schemeClr val="tx1">
                    <a:lumMod val="75000"/>
                    <a:lumOff val="25000"/>
                  </a:schemeClr>
                </a:solidFill>
                <a:latin typeface="Calibri" pitchFamily="34" charset="0"/>
                <a:cs typeface="Calibri" pitchFamily="34" charset="0"/>
              </a:rPr>
              <a:t>71 Eagle Street</a:t>
            </a:r>
          </a:p>
          <a:p>
            <a:r>
              <a:rPr lang="en-US" sz="1400" dirty="0" smtClean="0">
                <a:solidFill>
                  <a:schemeClr val="tx1">
                    <a:lumMod val="75000"/>
                    <a:lumOff val="25000"/>
                  </a:schemeClr>
                </a:solidFill>
                <a:latin typeface="Calibri" pitchFamily="34" charset="0"/>
                <a:cs typeface="Calibri" pitchFamily="34" charset="0"/>
              </a:rPr>
              <a:t>Brisbane QLD 4000</a:t>
            </a:r>
          </a:p>
          <a:p>
            <a:r>
              <a:rPr lang="en-US" sz="1400" dirty="0" smtClean="0">
                <a:solidFill>
                  <a:schemeClr val="tx1">
                    <a:lumMod val="75000"/>
                    <a:lumOff val="25000"/>
                  </a:schemeClr>
                </a:solidFill>
                <a:latin typeface="Calibri" pitchFamily="34" charset="0"/>
                <a:cs typeface="Calibri" pitchFamily="34" charset="0"/>
              </a:rPr>
              <a:t>Australia</a:t>
            </a:r>
          </a:p>
          <a:p>
            <a:r>
              <a:rPr lang="en-US" sz="1400" dirty="0" smtClean="0">
                <a:solidFill>
                  <a:schemeClr val="tx1">
                    <a:lumMod val="75000"/>
                    <a:lumOff val="25000"/>
                  </a:schemeClr>
                </a:solidFill>
                <a:latin typeface="Calibri" pitchFamily="34" charset="0"/>
                <a:cs typeface="Calibri" pitchFamily="34" charset="0"/>
              </a:rPr>
              <a:t>Tel: +61 7 3121-3079</a:t>
            </a:r>
          </a:p>
        </p:txBody>
      </p:sp>
      <p:sp>
        <p:nvSpPr>
          <p:cNvPr id="14" name="TextBox 13"/>
          <p:cNvSpPr txBox="1"/>
          <p:nvPr/>
        </p:nvSpPr>
        <p:spPr>
          <a:xfrm>
            <a:off x="885120" y="5810110"/>
            <a:ext cx="7181735" cy="400110"/>
          </a:xfrm>
          <a:prstGeom prst="rect">
            <a:avLst/>
          </a:prstGeom>
          <a:noFill/>
        </p:spPr>
        <p:txBody>
          <a:bodyPr wrap="square" rtlCol="0">
            <a:spAutoFit/>
          </a:bodyPr>
          <a:lstStyle/>
          <a:p>
            <a:pPr algn="ctr"/>
            <a:r>
              <a:rPr lang="en-US" sz="2000" b="1" dirty="0" smtClean="0">
                <a:solidFill>
                  <a:schemeClr val="tx1">
                    <a:lumMod val="75000"/>
                    <a:lumOff val="25000"/>
                  </a:schemeClr>
                </a:solidFill>
                <a:latin typeface="Calibri" pitchFamily="34" charset="0"/>
                <a:cs typeface="Calibri" pitchFamily="34" charset="0"/>
              </a:rPr>
              <a:t>Visit us online at: </a:t>
            </a:r>
            <a:r>
              <a:rPr lang="en-US" sz="2000" b="1" dirty="0" smtClean="0">
                <a:solidFill>
                  <a:srgbClr val="008AF2"/>
                </a:solidFill>
                <a:latin typeface="Calibri" pitchFamily="34" charset="0"/>
                <a:cs typeface="Calibri" pitchFamily="34" charset="0"/>
              </a:rPr>
              <a:t>www.absolutesw.com</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4</a:t>
            </a:fld>
            <a:endParaRPr lang="en-US" dirty="0"/>
          </a:p>
        </p:txBody>
      </p:sp>
      <p:sp>
        <p:nvSpPr>
          <p:cNvPr id="6" name="Content Placeholder 2"/>
          <p:cNvSpPr txBox="1">
            <a:spLocks/>
          </p:cNvSpPr>
          <p:nvPr/>
        </p:nvSpPr>
        <p:spPr>
          <a:xfrm>
            <a:off x="715080" y="779055"/>
            <a:ext cx="7543800" cy="119055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Absolute has been active in this market since 1998, and today supplies Fisheries Solutions to over 35 countries and territories worldwide.  </a:t>
            </a:r>
          </a:p>
          <a:p>
            <a:pPr marL="0" marR="0" lvl="0" indent="0" defTabSz="914400" rtl="0" eaLnBrk="1" fontAlgn="auto" latinLnBrk="0" hangingPunct="1">
              <a:lnSpc>
                <a:spcPct val="110000"/>
              </a:lnSpc>
              <a:spcBef>
                <a:spcPts val="12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We have offices in the United States, Australia, Thailand and Panama supporting clients on a 24x7 basis with the monitoring of over 30M NM</a:t>
            </a:r>
            <a:r>
              <a:rPr lang="en-US" sz="1400" b="1" baseline="30000" dirty="0" smtClean="0">
                <a:solidFill>
                  <a:schemeClr val="tx1">
                    <a:lumMod val="75000"/>
                    <a:lumOff val="25000"/>
                  </a:schemeClr>
                </a:solidFill>
                <a:latin typeface="Calibri" pitchFamily="34" charset="0"/>
                <a:cs typeface="Calibri" pitchFamily="34" charset="0"/>
              </a:rPr>
              <a:t>2</a:t>
            </a:r>
            <a:r>
              <a:rPr lang="en-US" sz="1400" b="1" dirty="0" smtClean="0">
                <a:solidFill>
                  <a:schemeClr val="tx1">
                    <a:lumMod val="75000"/>
                    <a:lumOff val="25000"/>
                  </a:schemeClr>
                </a:solidFill>
                <a:latin typeface="Calibri" pitchFamily="34" charset="0"/>
                <a:cs typeface="Calibri" pitchFamily="34" charset="0"/>
              </a:rPr>
              <a:t> of ocean, as shown below:</a:t>
            </a:r>
          </a:p>
          <a:p>
            <a:pPr marL="0" marR="0" lvl="0" indent="0" defTabSz="914400" rtl="0" eaLnBrk="1" fontAlgn="auto" latinLnBrk="0" hangingPunct="1">
              <a:lnSpc>
                <a:spcPct val="100000"/>
              </a:lnSpc>
              <a:spcBef>
                <a:spcPct val="20000"/>
              </a:spcBef>
              <a:spcAft>
                <a:spcPts val="0"/>
              </a:spcAft>
              <a:buClrTx/>
              <a:buSzTx/>
              <a:tabLst/>
              <a:defRPr/>
            </a:pPr>
            <a:endParaRPr lang="en-US" sz="1400" b="1" dirty="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lang="en-US" sz="1400" b="1" dirty="0">
              <a:solidFill>
                <a:schemeClr val="tx1">
                  <a:lumMod val="75000"/>
                  <a:lumOff val="25000"/>
                </a:schemeClr>
              </a:solidFill>
              <a:latin typeface="Calibri" pitchFamily="34" charset="0"/>
              <a:cs typeface="Calibri" pitchFamily="34" charset="0"/>
            </a:endParaRPr>
          </a:p>
        </p:txBody>
      </p:sp>
      <p:sp>
        <p:nvSpPr>
          <p:cNvPr id="12" name="Content Placeholder 2"/>
          <p:cNvSpPr txBox="1">
            <a:spLocks/>
          </p:cNvSpPr>
          <p:nvPr/>
        </p:nvSpPr>
        <p:spPr>
          <a:xfrm>
            <a:off x="846715" y="6275850"/>
            <a:ext cx="2775505" cy="41757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Full Absolute Solution</a:t>
            </a:r>
          </a:p>
        </p:txBody>
      </p:sp>
      <p:sp>
        <p:nvSpPr>
          <p:cNvPr id="13" name="Content Placeholder 2"/>
          <p:cNvSpPr txBox="1">
            <a:spLocks/>
          </p:cNvSpPr>
          <p:nvPr/>
        </p:nvSpPr>
        <p:spPr>
          <a:xfrm>
            <a:off x="3496660" y="6270970"/>
            <a:ext cx="2679365" cy="42245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Electronic Logbooks</a:t>
            </a:r>
            <a:endParaRPr lang="en-US" sz="1400" b="1" dirty="0">
              <a:solidFill>
                <a:schemeClr val="tx1">
                  <a:lumMod val="75000"/>
                  <a:lumOff val="25000"/>
                </a:schemeClr>
              </a:solidFill>
              <a:latin typeface="Calibri" pitchFamily="34" charset="0"/>
              <a:cs typeface="Calibri" pitchFamily="34" charset="0"/>
            </a:endParaRPr>
          </a:p>
        </p:txBody>
      </p:sp>
      <p:sp>
        <p:nvSpPr>
          <p:cNvPr id="14" name="Content Placeholder 2"/>
          <p:cNvSpPr txBox="1">
            <a:spLocks/>
          </p:cNvSpPr>
          <p:nvPr/>
        </p:nvSpPr>
        <p:spPr>
          <a:xfrm>
            <a:off x="6045465" y="6275850"/>
            <a:ext cx="2981515" cy="45598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Calibri" pitchFamily="34" charset="0"/>
                <a:cs typeface="Calibri" pitchFamily="34" charset="0"/>
              </a:rPr>
              <a:t>High-seas Monitoring (for Flag)</a:t>
            </a:r>
          </a:p>
        </p:txBody>
      </p:sp>
      <p:sp>
        <p:nvSpPr>
          <p:cNvPr id="18" name="Rectangle 17"/>
          <p:cNvSpPr/>
          <p:nvPr/>
        </p:nvSpPr>
        <p:spPr>
          <a:xfrm>
            <a:off x="654690" y="6309375"/>
            <a:ext cx="192025" cy="192025"/>
          </a:xfrm>
          <a:prstGeom prst="rect">
            <a:avLst/>
          </a:prstGeom>
          <a:solidFill>
            <a:srgbClr val="00ABFE"/>
          </a:solidFill>
          <a:ln w="95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ectangle 18"/>
          <p:cNvSpPr/>
          <p:nvPr/>
        </p:nvSpPr>
        <p:spPr>
          <a:xfrm>
            <a:off x="3304635" y="6309375"/>
            <a:ext cx="192025" cy="192025"/>
          </a:xfrm>
          <a:prstGeom prst="rect">
            <a:avLst/>
          </a:prstGeom>
          <a:solidFill>
            <a:srgbClr val="68F2FD"/>
          </a:solidFill>
          <a:ln w="95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ectangle 19"/>
          <p:cNvSpPr/>
          <p:nvPr/>
        </p:nvSpPr>
        <p:spPr>
          <a:xfrm>
            <a:off x="5875026" y="6309375"/>
            <a:ext cx="192025" cy="192025"/>
          </a:xfrm>
          <a:prstGeom prst="rect">
            <a:avLst/>
          </a:prstGeom>
          <a:solidFill>
            <a:srgbClr val="B4FE70"/>
          </a:solidFill>
          <a:ln w="95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28" name="Picture 8"/>
          <p:cNvPicPr>
            <a:picLocks noChangeAspect="1" noChangeArrowheads="1"/>
          </p:cNvPicPr>
          <p:nvPr/>
        </p:nvPicPr>
        <p:blipFill>
          <a:blip r:embed="rId3" cstate="print"/>
          <a:srcRect/>
          <a:stretch>
            <a:fillRect/>
          </a:stretch>
        </p:blipFill>
        <p:spPr bwMode="auto">
          <a:xfrm>
            <a:off x="662630" y="2008015"/>
            <a:ext cx="7788275" cy="4106863"/>
          </a:xfrm>
          <a:prstGeom prst="rect">
            <a:avLst/>
          </a:prstGeom>
          <a:noFill/>
          <a:ln w="9525">
            <a:noFill/>
            <a:miter lim="800000"/>
            <a:headEnd/>
            <a:tailEnd/>
          </a:ln>
        </p:spPr>
      </p:pic>
      <p:sp>
        <p:nvSpPr>
          <p:cNvPr id="15" name="Title 1"/>
          <p:cNvSpPr txBox="1">
            <a:spLocks/>
          </p:cNvSpPr>
          <p:nvPr/>
        </p:nvSpPr>
        <p:spPr>
          <a:xfrm>
            <a:off x="193830" y="95085"/>
            <a:ext cx="7696200" cy="45354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800" b="1" noProof="0" dirty="0" smtClean="0">
                <a:solidFill>
                  <a:schemeClr val="bg1"/>
                </a:solidFill>
                <a:latin typeface="Calibri" pitchFamily="34" charset="0"/>
                <a:ea typeface="+mj-ea"/>
                <a:cs typeface="Calibri" pitchFamily="34" charset="0"/>
              </a:rPr>
              <a:t>Absolute Fisheries Solutions – Used Worldwide</a:t>
            </a:r>
            <a:endParaRPr kumimoji="0" lang="en-US" sz="18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sp>
        <p:nvSpPr>
          <p:cNvPr id="16" name="Right Triangle 15"/>
          <p:cNvSpPr/>
          <p:nvPr/>
        </p:nvSpPr>
        <p:spPr>
          <a:xfrm rot="13405601">
            <a:off x="586013" y="86623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p:cNvSpPr/>
          <p:nvPr/>
        </p:nvSpPr>
        <p:spPr>
          <a:xfrm rot="13405601">
            <a:off x="586013" y="1467081"/>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5</a:t>
            </a:fld>
            <a:endParaRPr lang="en-US" dirty="0"/>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8" name="Title 1"/>
          <p:cNvSpPr txBox="1">
            <a:spLocks/>
          </p:cNvSpPr>
          <p:nvPr/>
        </p:nvSpPr>
        <p:spPr>
          <a:xfrm>
            <a:off x="4417794" y="1524000"/>
            <a:ext cx="4609185" cy="144414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The Fleet Information System</a:t>
            </a:r>
            <a:br>
              <a:rPr kumimoji="0" lang="en-US" sz="28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br>
            <a:r>
              <a:rPr kumimoji="0" lang="en-US" sz="1600"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Absolute’s flagship </a:t>
            </a:r>
            <a:r>
              <a:rPr lang="en-US" sz="1600" dirty="0" smtClean="0">
                <a:solidFill>
                  <a:srgbClr val="005BA1"/>
                </a:solidFill>
                <a:latin typeface="Calibri" pitchFamily="34" charset="0"/>
                <a:ea typeface="+mj-ea"/>
                <a:cs typeface="Calibri" pitchFamily="34" charset="0"/>
              </a:rPr>
              <a:t>product is now the </a:t>
            </a:r>
            <a:r>
              <a:rPr kumimoji="0" lang="en-US" sz="1600" i="0" u="none" strike="noStrike" kern="1200" cap="none" spc="0" normalizeH="0" noProof="0" dirty="0" smtClean="0">
                <a:ln>
                  <a:noFill/>
                </a:ln>
                <a:solidFill>
                  <a:srgbClr val="005BA1"/>
                </a:solidFill>
                <a:effectLst/>
                <a:uLnTx/>
                <a:uFillTx/>
                <a:latin typeface="Calibri" pitchFamily="34" charset="0"/>
                <a:ea typeface="+mj-ea"/>
                <a:cs typeface="Calibri" pitchFamily="34" charset="0"/>
              </a:rPr>
              <a:t>leading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noProof="0" dirty="0" smtClean="0">
                <a:ln>
                  <a:noFill/>
                </a:ln>
                <a:solidFill>
                  <a:srgbClr val="005BA1"/>
                </a:solidFill>
                <a:effectLst/>
                <a:uLnTx/>
                <a:uFillTx/>
                <a:latin typeface="Calibri" pitchFamily="34" charset="0"/>
                <a:ea typeface="+mj-ea"/>
                <a:cs typeface="Calibri" pitchFamily="34" charset="0"/>
              </a:rPr>
              <a:t>web-based solution for fisheries management</a:t>
            </a:r>
            <a:endParaRPr kumimoji="0" lang="en-US" sz="1600"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endParaRPr>
          </a:p>
        </p:txBody>
      </p:sp>
      <p:cxnSp>
        <p:nvCxnSpPr>
          <p:cNvPr id="23" name="Straight Connector 22"/>
          <p:cNvCxnSpPr/>
          <p:nvPr/>
        </p:nvCxnSpPr>
        <p:spPr>
          <a:xfrm rot="16200000" flipH="1">
            <a:off x="1067971" y="3630199"/>
            <a:ext cx="6166502" cy="3354"/>
          </a:xfrm>
          <a:prstGeom prst="line">
            <a:avLst/>
          </a:prstGeom>
          <a:ln w="19050">
            <a:solidFill>
              <a:schemeClr val="tx1">
                <a:lumMod val="75000"/>
                <a:lumOff val="25000"/>
              </a:schemeClr>
            </a:solidFill>
          </a:ln>
          <a:effectLst>
            <a:outerShdw blurRad="50800" dist="50800" dir="2700000" algn="tl" rotWithShape="0">
              <a:prstClr val="black">
                <a:alpha val="51000"/>
              </a:prstClr>
            </a:outerShdw>
          </a:effectLst>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627344" y="2968140"/>
            <a:ext cx="4438041" cy="2139047"/>
          </a:xfrm>
          <a:prstGeom prst="rect">
            <a:avLst/>
          </a:prstGeom>
          <a:noFill/>
        </p:spPr>
        <p:txBody>
          <a:bodyPr wrap="square" rtlCol="0">
            <a:spAutoFit/>
          </a:bodyPr>
          <a:lstStyle/>
          <a:p>
            <a:pPr lvl="0"/>
            <a:r>
              <a:rPr lang="en-US" sz="1900" b="1" dirty="0" smtClean="0">
                <a:solidFill>
                  <a:schemeClr val="tx1">
                    <a:lumMod val="75000"/>
                    <a:lumOff val="25000"/>
                  </a:schemeClr>
                </a:solidFill>
                <a:latin typeface="Calibri" pitchFamily="34" charset="0"/>
                <a:cs typeface="Calibri" pitchFamily="34" charset="0"/>
              </a:rPr>
              <a:t>Support for all Key Stakeholders</a:t>
            </a:r>
          </a:p>
          <a:p>
            <a:pPr lvl="0"/>
            <a:endParaRPr lang="en-US" sz="1900" b="1" dirty="0" smtClean="0">
              <a:solidFill>
                <a:schemeClr val="tx1">
                  <a:lumMod val="75000"/>
                  <a:lumOff val="25000"/>
                </a:schemeClr>
              </a:solidFill>
              <a:latin typeface="Calibri" pitchFamily="34" charset="0"/>
              <a:cs typeface="Calibri" pitchFamily="34" charset="0"/>
            </a:endParaRPr>
          </a:p>
          <a:p>
            <a:pPr lvl="0" fontAlgn="auto">
              <a:spcAft>
                <a:spcPts val="0"/>
              </a:spcAft>
              <a:defRPr/>
            </a:pPr>
            <a:r>
              <a:rPr lang="en-US" sz="1900" b="1" dirty="0" smtClean="0">
                <a:solidFill>
                  <a:schemeClr val="tx1">
                    <a:lumMod val="75000"/>
                    <a:lumOff val="25000"/>
                  </a:schemeClr>
                </a:solidFill>
                <a:latin typeface="Calibri" pitchFamily="34" charset="0"/>
                <a:cs typeface="Calibri" pitchFamily="34" charset="0"/>
              </a:rPr>
              <a:t>Issue Certificates/Permits/Licenses</a:t>
            </a:r>
          </a:p>
          <a:p>
            <a:endParaRPr lang="en-US" sz="1900" b="1" dirty="0" smtClean="0">
              <a:solidFill>
                <a:schemeClr val="tx1">
                  <a:lumMod val="75000"/>
                  <a:lumOff val="25000"/>
                </a:schemeClr>
              </a:solidFill>
              <a:latin typeface="Calibri" pitchFamily="34" charset="0"/>
              <a:cs typeface="Calibri" pitchFamily="34" charset="0"/>
            </a:endParaRPr>
          </a:p>
          <a:p>
            <a:pPr lvl="0" fontAlgn="auto">
              <a:spcAft>
                <a:spcPts val="0"/>
              </a:spcAft>
              <a:defRPr/>
            </a:pPr>
            <a:r>
              <a:rPr lang="en-US" sz="1900" b="1" dirty="0" smtClean="0">
                <a:solidFill>
                  <a:schemeClr val="tx1">
                    <a:lumMod val="75000"/>
                    <a:lumOff val="25000"/>
                  </a:schemeClr>
                </a:solidFill>
                <a:latin typeface="Calibri" pitchFamily="34" charset="0"/>
                <a:cs typeface="Calibri" pitchFamily="34" charset="0"/>
              </a:rPr>
              <a:t>Issue/Track/Trade Quota Entitlements</a:t>
            </a:r>
          </a:p>
          <a:p>
            <a:endParaRPr lang="en-US" sz="1900" b="1" dirty="0" smtClean="0">
              <a:solidFill>
                <a:schemeClr val="tx1">
                  <a:lumMod val="75000"/>
                  <a:lumOff val="25000"/>
                </a:schemeClr>
              </a:solidFill>
              <a:latin typeface="Calibri" pitchFamily="34" charset="0"/>
              <a:cs typeface="Calibri" pitchFamily="34" charset="0"/>
            </a:endParaRPr>
          </a:p>
          <a:p>
            <a:r>
              <a:rPr lang="en-US" sz="1900" b="1" dirty="0" smtClean="0">
                <a:solidFill>
                  <a:schemeClr val="tx1">
                    <a:lumMod val="75000"/>
                    <a:lumOff val="25000"/>
                  </a:schemeClr>
                </a:solidFill>
                <a:latin typeface="Calibri" pitchFamily="34" charset="0"/>
                <a:cs typeface="Calibri" pitchFamily="34" charset="0"/>
              </a:rPr>
              <a:t>Case Study: FFA Good Standing Register</a:t>
            </a:r>
          </a:p>
        </p:txBody>
      </p:sp>
      <p:pic>
        <p:nvPicPr>
          <p:cNvPr id="81924" name="Picture 4"/>
          <p:cNvPicPr>
            <a:picLocks noChangeAspect="1" noChangeArrowheads="1"/>
          </p:cNvPicPr>
          <p:nvPr/>
        </p:nvPicPr>
        <p:blipFill>
          <a:blip r:embed="rId3" cstate="print"/>
          <a:srcRect/>
          <a:stretch>
            <a:fillRect/>
          </a:stretch>
        </p:blipFill>
        <p:spPr bwMode="auto">
          <a:xfrm>
            <a:off x="0" y="548624"/>
            <a:ext cx="4165083" cy="6171895"/>
          </a:xfrm>
          <a:prstGeom prst="rect">
            <a:avLst/>
          </a:prstGeom>
          <a:noFill/>
          <a:ln w="9525">
            <a:noFill/>
            <a:miter lim="800000"/>
            <a:headEnd/>
            <a:tailEnd/>
          </a:ln>
        </p:spPr>
      </p:pic>
      <p:sp>
        <p:nvSpPr>
          <p:cNvPr id="12" name="Right Triangle 11"/>
          <p:cNvSpPr/>
          <p:nvPr/>
        </p:nvSpPr>
        <p:spPr>
          <a:xfrm rot="13405601">
            <a:off x="4481337" y="3107906"/>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p:cNvSpPr/>
          <p:nvPr/>
        </p:nvSpPr>
        <p:spPr>
          <a:xfrm rot="13405601">
            <a:off x="4481337" y="368032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p:cNvSpPr/>
          <p:nvPr/>
        </p:nvSpPr>
        <p:spPr>
          <a:xfrm rot="13405601">
            <a:off x="4481338" y="4257075"/>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p:cNvSpPr/>
          <p:nvPr/>
        </p:nvSpPr>
        <p:spPr>
          <a:xfrm rot="13405601">
            <a:off x="4481338" y="4829489"/>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6</a:t>
            </a:fld>
            <a:endParaRPr lang="en-US" dirty="0"/>
          </a:p>
        </p:txBody>
      </p:sp>
      <p:sp>
        <p:nvSpPr>
          <p:cNvPr id="3" name="Title 1"/>
          <p:cNvSpPr txBox="1">
            <a:spLocks/>
          </p:cNvSpPr>
          <p:nvPr/>
        </p:nvSpPr>
        <p:spPr>
          <a:xfrm>
            <a:off x="577880" y="702245"/>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Support for all Key Stakeholders</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sp>
        <p:nvSpPr>
          <p:cNvPr id="15" name="Content Placeholder 2"/>
          <p:cNvSpPr txBox="1">
            <a:spLocks/>
          </p:cNvSpPr>
          <p:nvPr/>
        </p:nvSpPr>
        <p:spPr>
          <a:xfrm>
            <a:off x="806480" y="1616645"/>
            <a:ext cx="4038600" cy="5105400"/>
          </a:xfrm>
          <a:prstGeom prst="rect">
            <a:avLst/>
          </a:prstGeom>
        </p:spPr>
        <p:txBody>
          <a:bodyPr vert="horz" lIns="91440" tIns="45720" rIns="91440" bIns="45720" rtlCol="0">
            <a:normAutofit/>
          </a:bodyPr>
          <a:lstStyle/>
          <a:p>
            <a:pPr lvl="0">
              <a:defRPr/>
            </a:pPr>
            <a:r>
              <a:rPr lang="en-US" sz="1400" b="1" dirty="0" smtClean="0">
                <a:solidFill>
                  <a:schemeClr val="tx1">
                    <a:lumMod val="75000"/>
                    <a:lumOff val="25000"/>
                  </a:schemeClr>
                </a:solidFill>
                <a:latin typeface="Calibri" pitchFamily="34" charset="0"/>
                <a:cs typeface="Calibri" pitchFamily="34" charset="0"/>
              </a:rPr>
              <a:t>Fisheries Management Organizations</a:t>
            </a:r>
            <a:br>
              <a:rPr lang="en-US" sz="1400" b="1" dirty="0" smtClean="0">
                <a:solidFill>
                  <a:schemeClr val="tx1">
                    <a:lumMod val="75000"/>
                    <a:lumOff val="25000"/>
                  </a:schemeClr>
                </a:solidFill>
                <a:latin typeface="Calibri" pitchFamily="34" charset="0"/>
                <a:cs typeface="Calibri" pitchFamily="34" charset="0"/>
              </a:rPr>
            </a:br>
            <a:r>
              <a:rPr lang="en-US" sz="1400" dirty="0" smtClean="0">
                <a:solidFill>
                  <a:schemeClr val="tx1">
                    <a:lumMod val="75000"/>
                    <a:lumOff val="25000"/>
                  </a:schemeClr>
                </a:solidFill>
                <a:latin typeface="Calibri" pitchFamily="34" charset="0"/>
                <a:cs typeface="Calibri" pitchFamily="34" charset="0"/>
              </a:rPr>
              <a:t>(tracking, vessel details, photos and licenses)</a:t>
            </a:r>
          </a:p>
          <a:p>
            <a:pPr lvl="0">
              <a:defRPr/>
            </a:pPr>
            <a:endParaRPr lang="en-US" sz="1400" b="1" dirty="0" smtClean="0">
              <a:solidFill>
                <a:schemeClr val="tx1">
                  <a:lumMod val="75000"/>
                  <a:lumOff val="25000"/>
                </a:schemeClr>
              </a:solidFill>
              <a:latin typeface="Calibri" pitchFamily="34" charset="0"/>
              <a:cs typeface="Calibri" pitchFamily="34" charset="0"/>
            </a:endParaRPr>
          </a:p>
          <a:p>
            <a:pPr lvl="0">
              <a:defRPr/>
            </a:pPr>
            <a:r>
              <a:rPr lang="en-US" sz="1400" b="1" dirty="0" smtClean="0">
                <a:solidFill>
                  <a:schemeClr val="tx1">
                    <a:lumMod val="75000"/>
                    <a:lumOff val="25000"/>
                  </a:schemeClr>
                </a:solidFill>
                <a:latin typeface="Calibri" pitchFamily="34" charset="0"/>
                <a:cs typeface="Calibri" pitchFamily="34" charset="0"/>
              </a:rPr>
              <a:t>License/Permit Holders</a:t>
            </a:r>
          </a:p>
          <a:p>
            <a:pPr lvl="0">
              <a:defRPr/>
            </a:pPr>
            <a:r>
              <a:rPr lang="en-US" sz="1400" dirty="0" smtClean="0">
                <a:solidFill>
                  <a:schemeClr val="tx1">
                    <a:lumMod val="75000"/>
                    <a:lumOff val="25000"/>
                  </a:schemeClr>
                </a:solidFill>
                <a:latin typeface="Calibri" pitchFamily="34" charset="0"/>
                <a:cs typeface="Calibri" pitchFamily="34" charset="0"/>
              </a:rPr>
              <a:t>(providing electronic registration, catch reporting, catch documentation, quota trading, on-line licensing and exemptions)</a:t>
            </a:r>
          </a:p>
          <a:p>
            <a:pPr lvl="0">
              <a:defRPr/>
            </a:pPr>
            <a:r>
              <a:rPr lang="en-US" sz="1400" dirty="0" smtClean="0">
                <a:solidFill>
                  <a:schemeClr val="tx1">
                    <a:lumMod val="75000"/>
                    <a:lumOff val="25000"/>
                  </a:schemeClr>
                </a:solidFill>
                <a:latin typeface="Calibri" pitchFamily="34" charset="0"/>
                <a:cs typeface="Calibri" pitchFamily="34" charset="0"/>
              </a:rPr>
              <a:t> </a:t>
            </a:r>
          </a:p>
          <a:p>
            <a:pPr lvl="0">
              <a:defRPr/>
            </a:pPr>
            <a:r>
              <a:rPr lang="en-US" sz="1400" b="1" dirty="0" smtClean="0">
                <a:solidFill>
                  <a:schemeClr val="tx1">
                    <a:lumMod val="75000"/>
                    <a:lumOff val="25000"/>
                  </a:schemeClr>
                </a:solidFill>
                <a:latin typeface="Calibri" pitchFamily="34" charset="0"/>
                <a:cs typeface="Calibri" pitchFamily="34" charset="0"/>
              </a:rPr>
              <a:t>Vessel Owners, Agents and Charterers</a:t>
            </a:r>
          </a:p>
          <a:p>
            <a:pPr lvl="0">
              <a:defRPr/>
            </a:pPr>
            <a:r>
              <a:rPr lang="en-US" sz="1400" dirty="0" smtClean="0">
                <a:solidFill>
                  <a:schemeClr val="tx1">
                    <a:lumMod val="75000"/>
                    <a:lumOff val="25000"/>
                  </a:schemeClr>
                </a:solidFill>
                <a:latin typeface="Calibri" pitchFamily="34" charset="0"/>
                <a:cs typeface="Calibri" pitchFamily="34" charset="0"/>
              </a:rPr>
              <a:t>(secure access to their own fleet of vessels)</a:t>
            </a:r>
          </a:p>
          <a:p>
            <a:pPr lvl="0">
              <a:defRPr/>
            </a:pPr>
            <a:endParaRPr lang="en-US" sz="1400" b="1" dirty="0" smtClean="0">
              <a:solidFill>
                <a:schemeClr val="tx1">
                  <a:lumMod val="75000"/>
                  <a:lumOff val="25000"/>
                </a:schemeClr>
              </a:solidFill>
              <a:latin typeface="Calibri" pitchFamily="34" charset="0"/>
              <a:cs typeface="Calibri" pitchFamily="34" charset="0"/>
            </a:endParaRPr>
          </a:p>
          <a:p>
            <a:pPr lvl="0">
              <a:defRPr/>
            </a:pPr>
            <a:r>
              <a:rPr lang="en-US" sz="1400" b="1" dirty="0" smtClean="0">
                <a:solidFill>
                  <a:schemeClr val="tx1">
                    <a:lumMod val="75000"/>
                    <a:lumOff val="25000"/>
                  </a:schemeClr>
                </a:solidFill>
                <a:latin typeface="Calibri" pitchFamily="34" charset="0"/>
                <a:cs typeface="Calibri" pitchFamily="34" charset="0"/>
              </a:rPr>
              <a:t>Search &amp; Rescue Organizations</a:t>
            </a:r>
          </a:p>
          <a:p>
            <a:pPr lvl="0">
              <a:defRPr/>
            </a:pPr>
            <a:r>
              <a:rPr lang="en-US" sz="1400" dirty="0" smtClean="0">
                <a:solidFill>
                  <a:schemeClr val="tx1">
                    <a:lumMod val="75000"/>
                    <a:lumOff val="25000"/>
                  </a:schemeClr>
                </a:solidFill>
                <a:latin typeface="Calibri" pitchFamily="34" charset="0"/>
                <a:cs typeface="Calibri" pitchFamily="34" charset="0"/>
              </a:rPr>
              <a:t>(provides track data for SURPIC requests)</a:t>
            </a:r>
          </a:p>
          <a:p>
            <a:pPr lvl="0">
              <a:defRPr/>
            </a:pPr>
            <a:endParaRPr lang="en-US" sz="1400" b="1" dirty="0" smtClean="0">
              <a:solidFill>
                <a:schemeClr val="tx1">
                  <a:lumMod val="75000"/>
                  <a:lumOff val="25000"/>
                </a:schemeClr>
              </a:solidFill>
              <a:latin typeface="Calibri" pitchFamily="34" charset="0"/>
              <a:cs typeface="Calibri" pitchFamily="34" charset="0"/>
            </a:endParaRPr>
          </a:p>
          <a:p>
            <a:pPr lvl="0">
              <a:defRPr/>
            </a:pPr>
            <a:r>
              <a:rPr lang="en-US" sz="1400" b="1" dirty="0" smtClean="0">
                <a:solidFill>
                  <a:schemeClr val="tx1">
                    <a:lumMod val="75000"/>
                    <a:lumOff val="25000"/>
                  </a:schemeClr>
                </a:solidFill>
                <a:latin typeface="Calibri" pitchFamily="34" charset="0"/>
                <a:cs typeface="Calibri" pitchFamily="34" charset="0"/>
              </a:rPr>
              <a:t>International Organizations (data sharing)</a:t>
            </a:r>
          </a:p>
          <a:p>
            <a:pPr lvl="0">
              <a:defRPr/>
            </a:pPr>
            <a:r>
              <a:rPr lang="en-US" sz="1400" dirty="0" smtClean="0">
                <a:solidFill>
                  <a:schemeClr val="tx1">
                    <a:lumMod val="75000"/>
                    <a:lumOff val="25000"/>
                  </a:schemeClr>
                </a:solidFill>
                <a:latin typeface="Calibri" pitchFamily="34" charset="0"/>
                <a:cs typeface="Calibri" pitchFamily="34" charset="0"/>
              </a:rPr>
              <a:t>(built-in features allow data sharing under regional fisheries management programs including European, Pacific and Antarctic XML/NAF based data exchange formats)</a:t>
            </a:r>
          </a:p>
        </p:txBody>
      </p:sp>
      <p:sp>
        <p:nvSpPr>
          <p:cNvPr id="16" name="Right Triangle 15"/>
          <p:cNvSpPr/>
          <p:nvPr/>
        </p:nvSpPr>
        <p:spPr>
          <a:xfrm rot="13405601">
            <a:off x="657657" y="170627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p:cNvSpPr/>
          <p:nvPr/>
        </p:nvSpPr>
        <p:spPr>
          <a:xfrm rot="13405601">
            <a:off x="657658" y="235756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3405601">
            <a:off x="657658" y="341918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p:cNvSpPr/>
          <p:nvPr/>
        </p:nvSpPr>
        <p:spPr>
          <a:xfrm rot="13405601">
            <a:off x="657659" y="4070474"/>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13405601">
            <a:off x="657659" y="470316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
          <p:cNvPicPr>
            <a:picLocks noChangeAspect="1" noChangeArrowheads="1"/>
          </p:cNvPicPr>
          <p:nvPr/>
        </p:nvPicPr>
        <p:blipFill>
          <a:blip r:embed="rId3" cstate="print"/>
          <a:srcRect/>
          <a:stretch>
            <a:fillRect/>
          </a:stretch>
        </p:blipFill>
        <p:spPr bwMode="auto">
          <a:xfrm>
            <a:off x="5023735" y="1547155"/>
            <a:ext cx="3657600" cy="2341563"/>
          </a:xfrm>
          <a:prstGeom prst="rect">
            <a:avLst/>
          </a:prstGeom>
          <a:noFill/>
          <a:ln w="9525">
            <a:noFill/>
            <a:miter lim="800000"/>
            <a:headEnd/>
            <a:tailEnd/>
          </a:ln>
        </p:spPr>
      </p:pic>
      <p:pic>
        <p:nvPicPr>
          <p:cNvPr id="82947" name="Picture 3"/>
          <p:cNvPicPr>
            <a:picLocks noChangeAspect="1" noChangeArrowheads="1"/>
          </p:cNvPicPr>
          <p:nvPr/>
        </p:nvPicPr>
        <p:blipFill>
          <a:blip r:embed="rId4" cstate="print"/>
          <a:srcRect/>
          <a:stretch>
            <a:fillRect/>
          </a:stretch>
        </p:blipFill>
        <p:spPr bwMode="auto">
          <a:xfrm>
            <a:off x="5023735" y="4013913"/>
            <a:ext cx="3657600" cy="2103437"/>
          </a:xfrm>
          <a:prstGeom prst="rect">
            <a:avLst/>
          </a:prstGeom>
          <a:noFill/>
          <a:ln w="9525">
            <a:noFill/>
            <a:miter lim="800000"/>
            <a:headEnd/>
            <a:tailEnd/>
          </a:ln>
        </p:spPr>
      </p:pic>
      <p:sp>
        <p:nvSpPr>
          <p:cNvPr id="13" name="TextBox 12"/>
          <p:cNvSpPr txBox="1"/>
          <p:nvPr/>
        </p:nvSpPr>
        <p:spPr>
          <a:xfrm>
            <a:off x="5301695" y="6193623"/>
            <a:ext cx="3124200" cy="307777"/>
          </a:xfrm>
          <a:prstGeom prst="rect">
            <a:avLst/>
          </a:prstGeom>
          <a:noFill/>
        </p:spPr>
        <p:txBody>
          <a:bodyPr wrap="square" rtlCol="0">
            <a:spAutoFit/>
          </a:bodyPr>
          <a:lstStyle/>
          <a:p>
            <a:pPr algn="ctr"/>
            <a:r>
              <a:rPr lang="en-US" sz="1400" b="1" dirty="0" smtClean="0">
                <a:solidFill>
                  <a:schemeClr val="tx1">
                    <a:lumMod val="75000"/>
                    <a:lumOff val="25000"/>
                  </a:schemeClr>
                </a:solidFill>
                <a:latin typeface="Calibri" pitchFamily="34" charset="0"/>
                <a:cs typeface="Calibri" pitchFamily="34" charset="0"/>
              </a:rPr>
              <a:t>The Fleet Information System</a:t>
            </a:r>
            <a:endParaRPr lang="en-US" sz="1400" dirty="0">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7</a:t>
            </a:fld>
            <a:endParaRPr lang="en-US" dirty="0"/>
          </a:p>
        </p:txBody>
      </p:sp>
      <p:pic>
        <p:nvPicPr>
          <p:cNvPr id="86019" name="Picture 3"/>
          <p:cNvPicPr>
            <a:picLocks noChangeAspect="1" noChangeArrowheads="1"/>
          </p:cNvPicPr>
          <p:nvPr/>
        </p:nvPicPr>
        <p:blipFill>
          <a:blip r:embed="rId3" cstate="print"/>
          <a:srcRect/>
          <a:stretch>
            <a:fillRect/>
          </a:stretch>
        </p:blipFill>
        <p:spPr bwMode="auto">
          <a:xfrm>
            <a:off x="4795231" y="4043480"/>
            <a:ext cx="3968144" cy="2343095"/>
          </a:xfrm>
          <a:prstGeom prst="rect">
            <a:avLst/>
          </a:prstGeom>
          <a:noFill/>
          <a:ln w="9525">
            <a:noFill/>
            <a:miter lim="800000"/>
            <a:headEnd/>
            <a:tailEnd/>
          </a:ln>
        </p:spPr>
      </p:pic>
      <p:pic>
        <p:nvPicPr>
          <p:cNvPr id="86020" name="Picture 4"/>
          <p:cNvPicPr>
            <a:picLocks noChangeAspect="1" noChangeArrowheads="1"/>
          </p:cNvPicPr>
          <p:nvPr/>
        </p:nvPicPr>
        <p:blipFill>
          <a:blip r:embed="rId4" cstate="print"/>
          <a:srcRect/>
          <a:stretch>
            <a:fillRect/>
          </a:stretch>
        </p:blipFill>
        <p:spPr bwMode="auto">
          <a:xfrm>
            <a:off x="4802431" y="1551017"/>
            <a:ext cx="3960944" cy="2338843"/>
          </a:xfrm>
          <a:prstGeom prst="rect">
            <a:avLst/>
          </a:prstGeom>
          <a:noFill/>
          <a:ln w="9525">
            <a:noFill/>
            <a:miter lim="800000"/>
            <a:headEnd/>
            <a:tailEnd/>
          </a:ln>
        </p:spPr>
      </p:pic>
      <p:sp>
        <p:nvSpPr>
          <p:cNvPr id="11" name="Content Placeholder 2"/>
          <p:cNvSpPr txBox="1">
            <a:spLocks/>
          </p:cNvSpPr>
          <p:nvPr/>
        </p:nvSpPr>
        <p:spPr>
          <a:xfrm>
            <a:off x="769905" y="1600200"/>
            <a:ext cx="3810000" cy="5105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The Fleet Information System includes a secure web-based</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Vessel Registration System </a:t>
            </a:r>
            <a:b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br>
            <a:r>
              <a:rPr kumimoji="0" lang="en-US" sz="1400"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(accessed online by Shipowners/Operators)</a:t>
            </a:r>
            <a:endParaRPr lang="en-US" sz="1400" dirty="0" smtClean="0">
              <a:solidFill>
                <a:schemeClr val="tx1">
                  <a:lumMod val="75000"/>
                  <a:lumOff val="25000"/>
                </a:schemeClr>
              </a:solidFill>
              <a:latin typeface="Calibri" pitchFamily="34" charset="0"/>
              <a:cs typeface="Calibri" pitchFamily="34" charset="0"/>
            </a:endParaRPr>
          </a:p>
          <a:p>
            <a:pPr marL="0" marR="0" lvl="0" indent="0" defTabSz="914400" rtl="0" eaLnBrk="1" fontAlgn="auto" latinLnBrk="0" hangingPunct="1">
              <a:lnSpc>
                <a:spcPct val="100000"/>
              </a:lnSpc>
              <a:spcBef>
                <a:spcPct val="20000"/>
              </a:spcBef>
              <a:spcAft>
                <a:spcPts val="0"/>
              </a:spcAft>
              <a:buClrTx/>
              <a:buSzTx/>
              <a:tabLst/>
              <a:defRPr/>
            </a:pP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lvl="0">
              <a:spcBef>
                <a:spcPct val="20000"/>
              </a:spcBef>
              <a:defRPr/>
            </a:pPr>
            <a:r>
              <a:rPr lang="en-US" sz="1400" b="1" dirty="0" smtClean="0">
                <a:solidFill>
                  <a:schemeClr val="tx1">
                    <a:lumMod val="75000"/>
                    <a:lumOff val="25000"/>
                  </a:schemeClr>
                </a:solidFill>
                <a:latin typeface="Calibri" pitchFamily="34" charset="0"/>
                <a:cs typeface="Calibri" pitchFamily="34" charset="0"/>
              </a:rPr>
              <a:t>Supports customization to match the specific requirements of each fisheries program </a:t>
            </a:r>
            <a:br>
              <a:rPr lang="en-US" sz="1400" b="1" dirty="0" smtClean="0">
                <a:solidFill>
                  <a:schemeClr val="tx1">
                    <a:lumMod val="75000"/>
                    <a:lumOff val="25000"/>
                  </a:schemeClr>
                </a:solidFill>
                <a:latin typeface="Calibri" pitchFamily="34" charset="0"/>
                <a:cs typeface="Calibri" pitchFamily="34" charset="0"/>
              </a:rPr>
            </a:br>
            <a:r>
              <a:rPr lang="en-US" sz="1400" dirty="0" smtClean="0">
                <a:solidFill>
                  <a:schemeClr val="tx1">
                    <a:lumMod val="75000"/>
                    <a:lumOff val="25000"/>
                  </a:schemeClr>
                </a:solidFill>
                <a:latin typeface="Calibri" pitchFamily="34" charset="0"/>
                <a:cs typeface="Calibri" pitchFamily="34" charset="0"/>
              </a:rPr>
              <a:t>(at a fraction of the cost of a custom system)</a:t>
            </a:r>
          </a:p>
          <a:p>
            <a:pPr lvl="0">
              <a:spcBef>
                <a:spcPct val="20000"/>
              </a:spcBef>
              <a:defRPr/>
            </a:pPr>
            <a:endParaRPr lang="en-US" sz="1400" b="1" dirty="0" smtClean="0">
              <a:solidFill>
                <a:schemeClr val="tx1">
                  <a:lumMod val="75000"/>
                  <a:lumOff val="25000"/>
                </a:schemeClr>
              </a:solidFill>
              <a:latin typeface="Calibri" pitchFamily="34" charset="0"/>
              <a:cs typeface="Calibri" pitchFamily="34" charset="0"/>
            </a:endParaRPr>
          </a:p>
          <a:p>
            <a:pPr lvl="0">
              <a:spcBef>
                <a:spcPct val="20000"/>
              </a:spcBef>
              <a:defRPr/>
            </a:pPr>
            <a:r>
              <a:rPr lang="en-US" sz="1400" b="1" dirty="0" smtClean="0">
                <a:solidFill>
                  <a:schemeClr val="tx1">
                    <a:lumMod val="75000"/>
                    <a:lumOff val="25000"/>
                  </a:schemeClr>
                </a:solidFill>
                <a:latin typeface="Calibri" pitchFamily="34" charset="0"/>
                <a:cs typeface="Calibri" pitchFamily="34" charset="0"/>
              </a:rPr>
              <a:t>Modules include:</a:t>
            </a:r>
          </a:p>
          <a:p>
            <a:pPr lvl="0">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Registration of Vessel Details</a:t>
            </a:r>
            <a:br>
              <a:rPr lang="en-US" sz="1400" dirty="0" smtClean="0">
                <a:solidFill>
                  <a:schemeClr val="tx1">
                    <a:lumMod val="75000"/>
                    <a:lumOff val="25000"/>
                  </a:schemeClr>
                </a:solidFill>
                <a:latin typeface="Calibri" pitchFamily="34" charset="0"/>
                <a:cs typeface="Calibri" pitchFamily="34" charset="0"/>
              </a:rPr>
            </a:br>
            <a:r>
              <a:rPr lang="en-US" sz="1400" dirty="0" smtClean="0">
                <a:solidFill>
                  <a:schemeClr val="tx1">
                    <a:lumMod val="75000"/>
                    <a:lumOff val="25000"/>
                  </a:schemeClr>
                </a:solidFill>
                <a:latin typeface="Calibri" pitchFamily="34" charset="0"/>
                <a:cs typeface="Calibri" pitchFamily="34" charset="0"/>
              </a:rPr>
              <a:t>    (gear configuration, callsign, name etc)</a:t>
            </a:r>
          </a:p>
          <a:p>
            <a:pPr lvl="0">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Registration of Organization Details</a:t>
            </a:r>
            <a:br>
              <a:rPr lang="en-US" sz="1400" dirty="0" smtClean="0">
                <a:solidFill>
                  <a:schemeClr val="tx1">
                    <a:lumMod val="75000"/>
                    <a:lumOff val="25000"/>
                  </a:schemeClr>
                </a:solidFill>
                <a:latin typeface="Calibri" pitchFamily="34" charset="0"/>
                <a:cs typeface="Calibri" pitchFamily="34" charset="0"/>
              </a:rPr>
            </a:br>
            <a:r>
              <a:rPr lang="en-US" sz="1400" dirty="0" smtClean="0">
                <a:solidFill>
                  <a:schemeClr val="tx1">
                    <a:lumMod val="75000"/>
                    <a:lumOff val="25000"/>
                  </a:schemeClr>
                </a:solidFill>
                <a:latin typeface="Calibri" pitchFamily="34" charset="0"/>
                <a:cs typeface="Calibri" pitchFamily="34" charset="0"/>
              </a:rPr>
              <a:t>     (DUNS number, address etc)</a:t>
            </a:r>
          </a:p>
          <a:p>
            <a:pPr lvl="0">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Captain/fishing master/crew details</a:t>
            </a:r>
          </a:p>
          <a:p>
            <a:pPr lvl="0">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Billing and Invoicing (of licensing fees)</a:t>
            </a:r>
          </a:p>
          <a:p>
            <a:pPr lvl="0">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Document scanning, uploading and versioning</a:t>
            </a:r>
          </a:p>
          <a:p>
            <a:pPr lvl="0">
              <a:spcBef>
                <a:spcPct val="20000"/>
              </a:spcBef>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Approval workflows within the fisheries agency</a:t>
            </a:r>
          </a:p>
          <a:p>
            <a:pPr lvl="0">
              <a:spcBef>
                <a:spcPct val="20000"/>
              </a:spcBef>
              <a:defRPr/>
            </a:pPr>
            <a:endParaRPr lang="en-US" sz="1400" dirty="0" smtClean="0">
              <a:solidFill>
                <a:schemeClr val="tx1">
                  <a:lumMod val="75000"/>
                  <a:lumOff val="25000"/>
                </a:schemeClr>
              </a:solidFill>
              <a:latin typeface="Calibri" pitchFamily="34" charset="0"/>
              <a:cs typeface="Calibri" pitchFamily="34" charset="0"/>
            </a:endParaRPr>
          </a:p>
          <a:p>
            <a:pPr lvl="0">
              <a:spcBef>
                <a:spcPct val="20000"/>
              </a:spcBef>
              <a:defRPr/>
            </a:pPr>
            <a:r>
              <a:rPr lang="en-US" sz="1400" b="1" dirty="0" smtClean="0">
                <a:solidFill>
                  <a:schemeClr val="tx1">
                    <a:lumMod val="75000"/>
                    <a:lumOff val="25000"/>
                  </a:schemeClr>
                </a:solidFill>
                <a:latin typeface="Calibri" pitchFamily="34" charset="0"/>
                <a:cs typeface="Calibri" pitchFamily="34" charset="0"/>
              </a:rPr>
              <a:t>Generates License/Quota/Permit Certificates</a:t>
            </a:r>
            <a:br>
              <a:rPr lang="en-US" sz="1400" b="1" dirty="0" smtClean="0">
                <a:solidFill>
                  <a:schemeClr val="tx1">
                    <a:lumMod val="75000"/>
                    <a:lumOff val="25000"/>
                  </a:schemeClr>
                </a:solidFill>
                <a:latin typeface="Calibri" pitchFamily="34" charset="0"/>
                <a:cs typeface="Calibri" pitchFamily="34" charset="0"/>
              </a:rPr>
            </a:br>
            <a:r>
              <a:rPr lang="en-US" sz="1400" dirty="0" smtClean="0">
                <a:solidFill>
                  <a:schemeClr val="tx1">
                    <a:lumMod val="75000"/>
                    <a:lumOff val="25000"/>
                  </a:schemeClr>
                </a:solidFill>
                <a:latin typeface="Calibri" pitchFamily="34" charset="0"/>
                <a:cs typeface="Calibri" pitchFamily="34" charset="0"/>
              </a:rPr>
              <a:t>(as digitally signed PDF format files)</a:t>
            </a: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Calibri" pitchFamily="34" charset="0"/>
              <a:cs typeface="Calibri" pitchFamily="34" charset="0"/>
            </a:endParaRPr>
          </a:p>
        </p:txBody>
      </p:sp>
      <p:sp>
        <p:nvSpPr>
          <p:cNvPr id="16" name="Title 1"/>
          <p:cNvSpPr txBox="1">
            <a:spLocks/>
          </p:cNvSpPr>
          <p:nvPr/>
        </p:nvSpPr>
        <p:spPr>
          <a:xfrm>
            <a:off x="533400" y="685800"/>
            <a:ext cx="7696200" cy="9144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005BA1"/>
                </a:solidFill>
                <a:latin typeface="Calibri" pitchFamily="34" charset="0"/>
                <a:ea typeface="+mj-ea"/>
                <a:cs typeface="Calibri" pitchFamily="34" charset="0"/>
              </a:rPr>
              <a:t>Issue Digital Certificates</a:t>
            </a:r>
            <a:r>
              <a:rPr lang="en-US" sz="3200" b="1" dirty="0">
                <a:solidFill>
                  <a:srgbClr val="005BA1"/>
                </a:solidFill>
                <a:latin typeface="Calibri" pitchFamily="34" charset="0"/>
                <a:ea typeface="+mj-ea"/>
                <a:cs typeface="Calibri" pitchFamily="34" charset="0"/>
              </a:rPr>
              <a:t>/</a:t>
            </a: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Licenses</a:t>
            </a:r>
            <a:r>
              <a:rPr lang="en-US" sz="3200" b="1" dirty="0">
                <a:solidFill>
                  <a:srgbClr val="005BA1"/>
                </a:solidFill>
                <a:latin typeface="Calibri" pitchFamily="34" charset="0"/>
                <a:ea typeface="+mj-ea"/>
                <a:cs typeface="Calibri" pitchFamily="34" charset="0"/>
              </a:rPr>
              <a:t>/</a:t>
            </a: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Permits</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sp>
        <p:nvSpPr>
          <p:cNvPr id="17" name="Right Triangle 16"/>
          <p:cNvSpPr/>
          <p:nvPr/>
        </p:nvSpPr>
        <p:spPr>
          <a:xfrm rot="13405601">
            <a:off x="602432" y="1686922"/>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3405601">
            <a:off x="602432" y="264331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p:cNvSpPr/>
          <p:nvPr/>
        </p:nvSpPr>
        <p:spPr>
          <a:xfrm rot="13405601">
            <a:off x="602433" y="3563512"/>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13405601">
            <a:off x="602433" y="603848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805187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8</a:t>
            </a:fld>
            <a:endParaRPr lang="en-US" dirty="0"/>
          </a:p>
        </p:txBody>
      </p:sp>
      <p:sp>
        <p:nvSpPr>
          <p:cNvPr id="5" name="Title 1"/>
          <p:cNvSpPr txBox="1">
            <a:spLocks/>
          </p:cNvSpPr>
          <p:nvPr/>
        </p:nvSpPr>
        <p:spPr>
          <a:xfrm>
            <a:off x="533400" y="685800"/>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005BA1"/>
                </a:solidFill>
                <a:latin typeface="Calibri" pitchFamily="34" charset="0"/>
                <a:ea typeface="+mj-ea"/>
                <a:cs typeface="Calibri" pitchFamily="34" charset="0"/>
              </a:rPr>
              <a:t>Issue/Track/Trade </a:t>
            </a: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Quota Entitlements</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pic>
        <p:nvPicPr>
          <p:cNvPr id="82946" name="Picture 2"/>
          <p:cNvPicPr>
            <a:picLocks noChangeAspect="1" noChangeArrowheads="1"/>
          </p:cNvPicPr>
          <p:nvPr/>
        </p:nvPicPr>
        <p:blipFill>
          <a:blip r:embed="rId3" cstate="print"/>
          <a:srcRect/>
          <a:stretch>
            <a:fillRect/>
          </a:stretch>
        </p:blipFill>
        <p:spPr bwMode="auto">
          <a:xfrm>
            <a:off x="4805416" y="4043480"/>
            <a:ext cx="3967484" cy="2342705"/>
          </a:xfrm>
          <a:prstGeom prst="rect">
            <a:avLst/>
          </a:prstGeom>
          <a:noFill/>
          <a:ln w="9525">
            <a:noFill/>
            <a:miter lim="800000"/>
            <a:headEnd/>
            <a:tailEnd/>
          </a:ln>
        </p:spPr>
      </p:pic>
      <p:pic>
        <p:nvPicPr>
          <p:cNvPr id="82947" name="Picture 3"/>
          <p:cNvPicPr>
            <a:picLocks noChangeAspect="1" noChangeArrowheads="1"/>
          </p:cNvPicPr>
          <p:nvPr/>
        </p:nvPicPr>
        <p:blipFill>
          <a:blip r:embed="rId4" cstate="print"/>
          <a:srcRect/>
          <a:stretch>
            <a:fillRect/>
          </a:stretch>
        </p:blipFill>
        <p:spPr bwMode="auto">
          <a:xfrm>
            <a:off x="4811954" y="1548300"/>
            <a:ext cx="3965545" cy="2341560"/>
          </a:xfrm>
          <a:prstGeom prst="rect">
            <a:avLst/>
          </a:prstGeom>
          <a:noFill/>
          <a:ln w="9525">
            <a:noFill/>
            <a:miter lim="800000"/>
            <a:headEnd/>
            <a:tailEnd/>
          </a:ln>
        </p:spPr>
      </p:pic>
      <p:sp>
        <p:nvSpPr>
          <p:cNvPr id="11" name="Content Placeholder 2"/>
          <p:cNvSpPr txBox="1">
            <a:spLocks/>
          </p:cNvSpPr>
          <p:nvPr/>
        </p:nvSpPr>
        <p:spPr>
          <a:xfrm>
            <a:off x="769905" y="1600200"/>
            <a:ext cx="3810000" cy="5105400"/>
          </a:xfrm>
          <a:prstGeom prst="rect">
            <a:avLst/>
          </a:prstGeom>
        </p:spPr>
        <p:txBody>
          <a:bodyPr vert="horz" lIns="91440" tIns="45720" rIns="91440" bIns="45720" rtlCol="0">
            <a:normAutofit/>
          </a:bodyPr>
          <a:lstStyle/>
          <a:p>
            <a:pPr lvl="0" fontAlgn="auto">
              <a:spcBef>
                <a:spcPct val="20000"/>
              </a:spcBef>
              <a:spcAft>
                <a:spcPts val="0"/>
              </a:spcAft>
              <a:defRPr/>
            </a:pPr>
            <a:r>
              <a:rPr lang="en-US" sz="1400" b="1" dirty="0" smtClean="0">
                <a:solidFill>
                  <a:schemeClr val="tx1">
                    <a:lumMod val="75000"/>
                    <a:lumOff val="25000"/>
                  </a:schemeClr>
                </a:solidFill>
                <a:latin typeface="Calibri" pitchFamily="34" charset="0"/>
                <a:cs typeface="Calibri" pitchFamily="34" charset="0"/>
              </a:rPr>
              <a:t>Quota Management is an additional component of the Fleet Information System </a:t>
            </a:r>
            <a:br>
              <a:rPr lang="en-US" sz="1400" b="1" dirty="0" smtClean="0">
                <a:solidFill>
                  <a:schemeClr val="tx1">
                    <a:lumMod val="75000"/>
                    <a:lumOff val="25000"/>
                  </a:schemeClr>
                </a:solidFill>
                <a:latin typeface="Calibri" pitchFamily="34" charset="0"/>
                <a:cs typeface="Calibri" pitchFamily="34" charset="0"/>
              </a:rPr>
            </a:br>
            <a:r>
              <a:rPr lang="en-US" sz="1400" dirty="0" smtClean="0">
                <a:solidFill>
                  <a:schemeClr val="tx1">
                    <a:lumMod val="75000"/>
                    <a:lumOff val="25000"/>
                  </a:schemeClr>
                </a:solidFill>
                <a:latin typeface="Calibri" pitchFamily="34" charset="0"/>
                <a:cs typeface="Calibri" pitchFamily="34" charset="0"/>
              </a:rPr>
              <a:t>(this involves customization for each fishery – but at a substantially lower cost than developing a quota management system in-house)</a:t>
            </a:r>
          </a:p>
          <a:p>
            <a:pPr lvl="0" fontAlgn="auto">
              <a:spcBef>
                <a:spcPct val="20000"/>
              </a:spcBef>
              <a:spcAft>
                <a:spcPts val="0"/>
              </a:spcAft>
              <a:defRPr/>
            </a:pPr>
            <a:endParaRPr lang="en-US" sz="1400" b="1" dirty="0" smtClean="0">
              <a:solidFill>
                <a:schemeClr val="tx1">
                  <a:lumMod val="75000"/>
                  <a:lumOff val="25000"/>
                </a:schemeClr>
              </a:solidFill>
              <a:latin typeface="Calibri" pitchFamily="34" charset="0"/>
              <a:cs typeface="Calibri" pitchFamily="34" charset="0"/>
            </a:endParaRPr>
          </a:p>
          <a:p>
            <a:pPr lvl="0" fontAlgn="auto">
              <a:spcBef>
                <a:spcPct val="20000"/>
              </a:spcBef>
              <a:spcAft>
                <a:spcPts val="0"/>
              </a:spcAft>
              <a:defRPr/>
            </a:pPr>
            <a:r>
              <a:rPr lang="en-US" sz="1400" b="1" dirty="0" smtClean="0">
                <a:solidFill>
                  <a:schemeClr val="tx1">
                    <a:lumMod val="75000"/>
                    <a:lumOff val="25000"/>
                  </a:schemeClr>
                </a:solidFill>
                <a:latin typeface="Calibri" pitchFamily="34" charset="0"/>
                <a:cs typeface="Calibri" pitchFamily="34" charset="0"/>
              </a:rPr>
              <a:t>The key advantage of combining Quota within the Fleet Information is that the following data collection has already taken place:</a:t>
            </a:r>
          </a:p>
          <a:p>
            <a:pPr lvl="0"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Vessel &amp; Owner Registration</a:t>
            </a:r>
          </a:p>
          <a:p>
            <a:pPr lvl="0" fontAlgn="auto">
              <a:spcBef>
                <a:spcPct val="20000"/>
              </a:spcBef>
              <a:spcAft>
                <a:spcPts val="0"/>
              </a:spcAft>
              <a:buFont typeface="Arial" pitchFamily="34" charset="0"/>
              <a:buChar char="•"/>
              <a:defRPr/>
            </a:pPr>
            <a:r>
              <a:rPr lang="en-US" sz="1400" dirty="0">
                <a:solidFill>
                  <a:schemeClr val="tx1">
                    <a:lumMod val="75000"/>
                    <a:lumOff val="25000"/>
                  </a:schemeClr>
                </a:solidFill>
                <a:latin typeface="Calibri" pitchFamily="34" charset="0"/>
                <a:cs typeface="Calibri" pitchFamily="34" charset="0"/>
              </a:rPr>
              <a:t> </a:t>
            </a:r>
            <a:r>
              <a:rPr lang="en-US" sz="1400" dirty="0" smtClean="0">
                <a:solidFill>
                  <a:schemeClr val="tx1">
                    <a:lumMod val="75000"/>
                    <a:lumOff val="25000"/>
                  </a:schemeClr>
                </a:solidFill>
                <a:latin typeface="Calibri" pitchFamily="34" charset="0"/>
                <a:cs typeface="Calibri" pitchFamily="34" charset="0"/>
              </a:rPr>
              <a:t>  Permits</a:t>
            </a:r>
            <a:r>
              <a:rPr lang="en-US" sz="1400" dirty="0">
                <a:solidFill>
                  <a:schemeClr val="tx1">
                    <a:lumMod val="75000"/>
                    <a:lumOff val="25000"/>
                  </a:schemeClr>
                </a:solidFill>
                <a:latin typeface="Calibri" pitchFamily="34" charset="0"/>
                <a:cs typeface="Calibri" pitchFamily="34" charset="0"/>
              </a:rPr>
              <a:t>/License Issuance</a:t>
            </a:r>
          </a:p>
          <a:p>
            <a:pPr lvl="0"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GPS tracking data (VMS)</a:t>
            </a:r>
          </a:p>
          <a:p>
            <a:pPr lvl="0"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Reported Catch (via electronic logbooks)</a:t>
            </a:r>
          </a:p>
          <a:p>
            <a:pPr lvl="0" fontAlgn="auto">
              <a:spcBef>
                <a:spcPct val="20000"/>
              </a:spcBef>
              <a:spcAft>
                <a:spcPts val="0"/>
              </a:spcAft>
              <a:defRPr/>
            </a:pPr>
            <a:endParaRPr lang="en-US" sz="1400" dirty="0" smtClean="0">
              <a:solidFill>
                <a:schemeClr val="tx1">
                  <a:lumMod val="75000"/>
                  <a:lumOff val="25000"/>
                </a:schemeClr>
              </a:solidFill>
              <a:latin typeface="Calibri" pitchFamily="34" charset="0"/>
              <a:cs typeface="Calibri" pitchFamily="34" charset="0"/>
            </a:endParaRPr>
          </a:p>
          <a:p>
            <a:pPr fontAlgn="auto">
              <a:spcBef>
                <a:spcPct val="20000"/>
              </a:spcBef>
              <a:spcAft>
                <a:spcPts val="0"/>
              </a:spcAft>
              <a:defRPr/>
            </a:pPr>
            <a:r>
              <a:rPr lang="en-US" sz="1400" b="1" dirty="0" smtClean="0">
                <a:solidFill>
                  <a:schemeClr val="tx1">
                    <a:lumMod val="75000"/>
                    <a:lumOff val="25000"/>
                  </a:schemeClr>
                </a:solidFill>
                <a:latin typeface="Calibri" pitchFamily="34" charset="0"/>
                <a:cs typeface="Calibri" pitchFamily="34" charset="0"/>
              </a:rPr>
              <a:t>Quota are supported both on input and output controls, including:</a:t>
            </a:r>
          </a:p>
          <a:p>
            <a:pPr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Declared Activity (a declaration system)</a:t>
            </a:r>
          </a:p>
          <a:p>
            <a:pPr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Day-at-Sea / Vessel-Day Schemes</a:t>
            </a:r>
          </a:p>
          <a:p>
            <a:pPr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Catch Limits (by day, trip, season)</a:t>
            </a:r>
          </a:p>
          <a:p>
            <a:pPr fontAlgn="auto">
              <a:spcBef>
                <a:spcPct val="20000"/>
              </a:spcBef>
              <a:spcAft>
                <a:spcPts val="0"/>
              </a:spcAft>
              <a:buFont typeface="Arial" pitchFamily="34" charset="0"/>
              <a:buChar char="•"/>
              <a:defRPr/>
            </a:pPr>
            <a:r>
              <a:rPr lang="en-US" sz="1400" dirty="0" smtClean="0">
                <a:solidFill>
                  <a:schemeClr val="tx1">
                    <a:lumMod val="75000"/>
                    <a:lumOff val="25000"/>
                  </a:schemeClr>
                </a:solidFill>
                <a:latin typeface="Calibri" pitchFamily="34" charset="0"/>
                <a:cs typeface="Calibri" pitchFamily="34" charset="0"/>
              </a:rPr>
              <a:t>   Quota transfers/trading/leasing</a:t>
            </a:r>
          </a:p>
          <a:p>
            <a:pPr lvl="0" fontAlgn="auto">
              <a:spcBef>
                <a:spcPct val="20000"/>
              </a:spcBef>
              <a:spcAft>
                <a:spcPts val="0"/>
              </a:spcAft>
              <a:defRPr/>
            </a:pPr>
            <a:endParaRPr lang="en-US" sz="1400" dirty="0" smtClean="0">
              <a:solidFill>
                <a:schemeClr val="tx1">
                  <a:lumMod val="75000"/>
                  <a:lumOff val="25000"/>
                </a:schemeClr>
              </a:solidFill>
              <a:latin typeface="Calibri" pitchFamily="34" charset="0"/>
              <a:cs typeface="Calibri" pitchFamily="34" charset="0"/>
            </a:endParaRPr>
          </a:p>
          <a:p>
            <a:pPr lvl="0" fontAlgn="auto">
              <a:spcBef>
                <a:spcPct val="20000"/>
              </a:spcBef>
              <a:spcAft>
                <a:spcPts val="0"/>
              </a:spcAft>
              <a:defRPr/>
            </a:pPr>
            <a:endParaRPr lang="en-US" sz="1400" dirty="0" smtClean="0">
              <a:solidFill>
                <a:schemeClr val="tx1">
                  <a:lumMod val="75000"/>
                  <a:lumOff val="25000"/>
                </a:schemeClr>
              </a:solidFill>
              <a:latin typeface="Calibri" pitchFamily="34" charset="0"/>
              <a:cs typeface="Calibri" pitchFamily="34" charset="0"/>
            </a:endParaRPr>
          </a:p>
        </p:txBody>
      </p:sp>
      <p:sp>
        <p:nvSpPr>
          <p:cNvPr id="10" name="Right Triangle 9"/>
          <p:cNvSpPr/>
          <p:nvPr/>
        </p:nvSpPr>
        <p:spPr>
          <a:xfrm rot="13405601">
            <a:off x="602433" y="1696448"/>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p:cNvSpPr/>
          <p:nvPr/>
        </p:nvSpPr>
        <p:spPr>
          <a:xfrm rot="13405601">
            <a:off x="602434" y="3062113"/>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p:cNvSpPr/>
          <p:nvPr/>
        </p:nvSpPr>
        <p:spPr>
          <a:xfrm rot="13405601">
            <a:off x="602435" y="5017179"/>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387289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9</a:t>
            </a:fld>
            <a:endParaRPr lang="en-US"/>
          </a:p>
        </p:txBody>
      </p:sp>
      <p:sp>
        <p:nvSpPr>
          <p:cNvPr id="7" name="Title 1"/>
          <p:cNvSpPr txBox="1">
            <a:spLocks/>
          </p:cNvSpPr>
          <p:nvPr/>
        </p:nvSpPr>
        <p:spPr>
          <a:xfrm>
            <a:off x="888970" y="762610"/>
            <a:ext cx="7696200" cy="554115"/>
          </a:xfrm>
          <a:prstGeom prst="rect">
            <a:avLst/>
          </a:prstGeom>
        </p:spPr>
        <p:txBody>
          <a:bodyPr>
            <a:normAutofit/>
          </a:bodyPr>
          <a:lstStyle/>
          <a:p>
            <a:pPr lvl="0" fontAlgn="auto">
              <a:spcAft>
                <a:spcPts val="0"/>
              </a:spcAft>
              <a:defRPr/>
            </a:pPr>
            <a:r>
              <a:rPr lang="en-US" sz="2800" b="1" dirty="0" smtClean="0">
                <a:solidFill>
                  <a:srgbClr val="005BA1"/>
                </a:solidFill>
                <a:latin typeface="Calibri" pitchFamily="34" charset="0"/>
                <a:ea typeface="+mj-ea"/>
                <a:cs typeface="Calibri" pitchFamily="34" charset="0"/>
              </a:rPr>
              <a:t>The FFA Good Standing Register</a:t>
            </a:r>
            <a:endParaRPr kumimoji="0" lang="en-US" sz="28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pic>
        <p:nvPicPr>
          <p:cNvPr id="8" name="Picture 7" descr="ffa_log.png"/>
          <p:cNvPicPr>
            <a:picLocks noChangeAspect="1"/>
          </p:cNvPicPr>
          <p:nvPr/>
        </p:nvPicPr>
        <p:blipFill>
          <a:blip r:embed="rId3" cstate="print"/>
          <a:stretch>
            <a:fillRect/>
          </a:stretch>
        </p:blipFill>
        <p:spPr>
          <a:xfrm>
            <a:off x="117020" y="606931"/>
            <a:ext cx="757724" cy="757724"/>
          </a:xfrm>
          <a:prstGeom prst="rect">
            <a:avLst/>
          </a:prstGeom>
        </p:spPr>
      </p:pic>
      <p:pic>
        <p:nvPicPr>
          <p:cNvPr id="12" name="Picture 11" descr="ffa_map.png"/>
          <p:cNvPicPr>
            <a:picLocks noChangeAspect="1"/>
          </p:cNvPicPr>
          <p:nvPr/>
        </p:nvPicPr>
        <p:blipFill>
          <a:blip r:embed="rId4" cstate="print"/>
          <a:stretch>
            <a:fillRect/>
          </a:stretch>
        </p:blipFill>
        <p:spPr>
          <a:xfrm>
            <a:off x="994276" y="2345854"/>
            <a:ext cx="6035644" cy="3809901"/>
          </a:xfrm>
          <a:prstGeom prst="rect">
            <a:avLst/>
          </a:prstGeom>
        </p:spPr>
      </p:pic>
      <p:sp>
        <p:nvSpPr>
          <p:cNvPr id="13" name="TextBox 12"/>
          <p:cNvSpPr txBox="1"/>
          <p:nvPr/>
        </p:nvSpPr>
        <p:spPr>
          <a:xfrm>
            <a:off x="7068325" y="2276850"/>
            <a:ext cx="2018221" cy="3970318"/>
          </a:xfrm>
          <a:prstGeom prst="rect">
            <a:avLst/>
          </a:prstGeom>
          <a:noFill/>
        </p:spPr>
        <p:txBody>
          <a:bodyPr wrap="square" rtlCol="0">
            <a:spAutoFit/>
          </a:bodyPr>
          <a:lstStyle/>
          <a:p>
            <a:r>
              <a:rPr lang="en-US" sz="1400" b="1" dirty="0" smtClean="0">
                <a:solidFill>
                  <a:srgbClr val="005BA1"/>
                </a:solidFill>
                <a:latin typeface="Calibri" pitchFamily="34" charset="0"/>
              </a:rPr>
              <a:t>FFA Member Countries</a:t>
            </a:r>
          </a:p>
          <a:p>
            <a:r>
              <a:rPr lang="en-US" sz="1200" dirty="0" smtClean="0">
                <a:solidFill>
                  <a:schemeClr val="tx1">
                    <a:lumMod val="75000"/>
                    <a:lumOff val="25000"/>
                  </a:schemeClr>
                </a:solidFill>
                <a:latin typeface="Calibri" pitchFamily="34" charset="0"/>
              </a:rPr>
              <a:t>Australia*</a:t>
            </a:r>
          </a:p>
          <a:p>
            <a:r>
              <a:rPr lang="en-US" sz="1200" dirty="0" smtClean="0">
                <a:solidFill>
                  <a:schemeClr val="tx1">
                    <a:lumMod val="75000"/>
                    <a:lumOff val="25000"/>
                  </a:schemeClr>
                </a:solidFill>
                <a:latin typeface="Calibri" pitchFamily="34" charset="0"/>
              </a:rPr>
              <a:t>Cook Islands</a:t>
            </a:r>
          </a:p>
          <a:p>
            <a:r>
              <a:rPr lang="en-US" sz="1200" dirty="0" smtClean="0">
                <a:solidFill>
                  <a:schemeClr val="tx1">
                    <a:lumMod val="75000"/>
                    <a:lumOff val="25000"/>
                  </a:schemeClr>
                </a:solidFill>
                <a:latin typeface="Calibri" pitchFamily="34" charset="0"/>
              </a:rPr>
              <a:t>Federated States </a:t>
            </a:r>
          </a:p>
          <a:p>
            <a:r>
              <a:rPr lang="en-US" sz="1200" dirty="0" smtClean="0">
                <a:solidFill>
                  <a:schemeClr val="tx1">
                    <a:lumMod val="75000"/>
                    <a:lumOff val="25000"/>
                  </a:schemeClr>
                </a:solidFill>
                <a:latin typeface="Calibri" pitchFamily="34" charset="0"/>
              </a:rPr>
              <a:t>of Micronesia</a:t>
            </a:r>
          </a:p>
          <a:p>
            <a:r>
              <a:rPr lang="en-US" sz="1200" dirty="0" smtClean="0">
                <a:solidFill>
                  <a:schemeClr val="tx1">
                    <a:lumMod val="75000"/>
                    <a:lumOff val="25000"/>
                  </a:schemeClr>
                </a:solidFill>
                <a:latin typeface="Calibri" pitchFamily="34" charset="0"/>
              </a:rPr>
              <a:t>Fiji</a:t>
            </a:r>
          </a:p>
          <a:p>
            <a:r>
              <a:rPr lang="en-US" sz="1200" dirty="0" smtClean="0">
                <a:solidFill>
                  <a:schemeClr val="tx1">
                    <a:lumMod val="75000"/>
                    <a:lumOff val="25000"/>
                  </a:schemeClr>
                </a:solidFill>
                <a:latin typeface="Calibri" pitchFamily="34" charset="0"/>
              </a:rPr>
              <a:t>Kiribati</a:t>
            </a:r>
          </a:p>
          <a:p>
            <a:r>
              <a:rPr lang="en-US" sz="1200" dirty="0" smtClean="0">
                <a:solidFill>
                  <a:schemeClr val="tx1">
                    <a:lumMod val="75000"/>
                    <a:lumOff val="25000"/>
                  </a:schemeClr>
                </a:solidFill>
                <a:latin typeface="Calibri" pitchFamily="34" charset="0"/>
              </a:rPr>
              <a:t>Papua New Guinea*</a:t>
            </a:r>
          </a:p>
          <a:p>
            <a:r>
              <a:rPr lang="en-US" sz="1200" dirty="0" smtClean="0">
                <a:solidFill>
                  <a:schemeClr val="tx1">
                    <a:lumMod val="75000"/>
                    <a:lumOff val="25000"/>
                  </a:schemeClr>
                </a:solidFill>
                <a:latin typeface="Calibri" pitchFamily="34" charset="0"/>
              </a:rPr>
              <a:t>Nauru</a:t>
            </a:r>
          </a:p>
          <a:p>
            <a:r>
              <a:rPr lang="en-US" sz="1200" dirty="0" smtClean="0">
                <a:solidFill>
                  <a:schemeClr val="tx1">
                    <a:lumMod val="75000"/>
                    <a:lumOff val="25000"/>
                  </a:schemeClr>
                </a:solidFill>
                <a:latin typeface="Calibri" pitchFamily="34" charset="0"/>
              </a:rPr>
              <a:t>New Zealand*</a:t>
            </a:r>
          </a:p>
          <a:p>
            <a:r>
              <a:rPr lang="en-US" sz="1200" dirty="0" smtClean="0">
                <a:solidFill>
                  <a:schemeClr val="tx1">
                    <a:lumMod val="75000"/>
                    <a:lumOff val="25000"/>
                  </a:schemeClr>
                </a:solidFill>
                <a:latin typeface="Calibri" pitchFamily="34" charset="0"/>
              </a:rPr>
              <a:t>Niue</a:t>
            </a:r>
          </a:p>
          <a:p>
            <a:r>
              <a:rPr lang="en-US" sz="1200" dirty="0" smtClean="0">
                <a:solidFill>
                  <a:schemeClr val="tx1">
                    <a:lumMod val="75000"/>
                    <a:lumOff val="25000"/>
                  </a:schemeClr>
                </a:solidFill>
                <a:latin typeface="Calibri" pitchFamily="34" charset="0"/>
              </a:rPr>
              <a:t>Palau</a:t>
            </a:r>
          </a:p>
          <a:p>
            <a:r>
              <a:rPr lang="en-US" sz="1200" dirty="0" smtClean="0">
                <a:solidFill>
                  <a:schemeClr val="tx1">
                    <a:lumMod val="75000"/>
                    <a:lumOff val="25000"/>
                  </a:schemeClr>
                </a:solidFill>
                <a:latin typeface="Calibri" pitchFamily="34" charset="0"/>
              </a:rPr>
              <a:t>Marshall Islands</a:t>
            </a:r>
          </a:p>
          <a:p>
            <a:r>
              <a:rPr lang="en-US" sz="1200" dirty="0" smtClean="0">
                <a:solidFill>
                  <a:schemeClr val="tx1">
                    <a:lumMod val="75000"/>
                    <a:lumOff val="25000"/>
                  </a:schemeClr>
                </a:solidFill>
                <a:latin typeface="Calibri" pitchFamily="34" charset="0"/>
              </a:rPr>
              <a:t>Samoa</a:t>
            </a:r>
          </a:p>
          <a:p>
            <a:r>
              <a:rPr lang="en-US" sz="1200" dirty="0" smtClean="0">
                <a:solidFill>
                  <a:schemeClr val="tx1">
                    <a:lumMod val="75000"/>
                    <a:lumOff val="25000"/>
                  </a:schemeClr>
                </a:solidFill>
                <a:latin typeface="Calibri" pitchFamily="34" charset="0"/>
              </a:rPr>
              <a:t>Solomon Islands</a:t>
            </a:r>
          </a:p>
          <a:p>
            <a:r>
              <a:rPr lang="en-US" sz="1200" dirty="0" smtClean="0">
                <a:solidFill>
                  <a:schemeClr val="tx1">
                    <a:lumMod val="75000"/>
                    <a:lumOff val="25000"/>
                  </a:schemeClr>
                </a:solidFill>
                <a:latin typeface="Calibri" pitchFamily="34" charset="0"/>
              </a:rPr>
              <a:t>Tokelau</a:t>
            </a:r>
          </a:p>
          <a:p>
            <a:r>
              <a:rPr lang="en-US" sz="1200" dirty="0" smtClean="0">
                <a:solidFill>
                  <a:schemeClr val="tx1">
                    <a:lumMod val="75000"/>
                    <a:lumOff val="25000"/>
                  </a:schemeClr>
                </a:solidFill>
                <a:latin typeface="Calibri" pitchFamily="34" charset="0"/>
              </a:rPr>
              <a:t>Tonga</a:t>
            </a:r>
          </a:p>
          <a:p>
            <a:r>
              <a:rPr lang="en-US" sz="1200" dirty="0" smtClean="0">
                <a:solidFill>
                  <a:schemeClr val="tx1">
                    <a:lumMod val="75000"/>
                    <a:lumOff val="25000"/>
                  </a:schemeClr>
                </a:solidFill>
                <a:latin typeface="Calibri" pitchFamily="34" charset="0"/>
              </a:rPr>
              <a:t>Tuvalu</a:t>
            </a:r>
          </a:p>
          <a:p>
            <a:r>
              <a:rPr lang="en-US" sz="1200" dirty="0" smtClean="0">
                <a:solidFill>
                  <a:schemeClr val="tx1">
                    <a:lumMod val="75000"/>
                    <a:lumOff val="25000"/>
                  </a:schemeClr>
                </a:solidFill>
                <a:latin typeface="Calibri" pitchFamily="34" charset="0"/>
              </a:rPr>
              <a:t>Vanuatu</a:t>
            </a:r>
          </a:p>
          <a:p>
            <a:endParaRPr lang="en-US" sz="1200" dirty="0" smtClean="0">
              <a:solidFill>
                <a:schemeClr val="tx1">
                  <a:lumMod val="75000"/>
                  <a:lumOff val="25000"/>
                </a:schemeClr>
              </a:solidFill>
              <a:latin typeface="Calibri" pitchFamily="34" charset="0"/>
            </a:endParaRPr>
          </a:p>
          <a:p>
            <a:r>
              <a:rPr lang="en-US" sz="1000" dirty="0" smtClean="0">
                <a:solidFill>
                  <a:schemeClr val="tx1">
                    <a:lumMod val="75000"/>
                    <a:lumOff val="25000"/>
                  </a:schemeClr>
                </a:solidFill>
                <a:latin typeface="Calibri" pitchFamily="34" charset="0"/>
              </a:rPr>
              <a:t>* Excluding vessels within own EEZ</a:t>
            </a:r>
            <a:endParaRPr lang="en-US" sz="1000" dirty="0">
              <a:solidFill>
                <a:schemeClr val="tx1">
                  <a:lumMod val="75000"/>
                  <a:lumOff val="25000"/>
                </a:schemeClr>
              </a:solidFill>
              <a:latin typeface="Calibri" pitchFamily="34" charset="0"/>
            </a:endParaRPr>
          </a:p>
        </p:txBody>
      </p:sp>
      <p:sp>
        <p:nvSpPr>
          <p:cNvPr id="9" name="TextBox 8"/>
          <p:cNvSpPr txBox="1"/>
          <p:nvPr/>
        </p:nvSpPr>
        <p:spPr>
          <a:xfrm>
            <a:off x="193830" y="102483"/>
            <a:ext cx="3686880" cy="369332"/>
          </a:xfrm>
          <a:prstGeom prst="rect">
            <a:avLst/>
          </a:prstGeom>
          <a:noFill/>
        </p:spPr>
        <p:txBody>
          <a:bodyPr wrap="square" rtlCol="0">
            <a:spAutoFit/>
          </a:bodyPr>
          <a:lstStyle/>
          <a:p>
            <a:r>
              <a:rPr lang="en-US" sz="1800" b="1" dirty="0" smtClean="0">
                <a:solidFill>
                  <a:schemeClr val="bg1"/>
                </a:solidFill>
                <a:latin typeface="Calibri" pitchFamily="34" charset="0"/>
                <a:cs typeface="Calibri" pitchFamily="34" charset="0"/>
              </a:rPr>
              <a:t>Case Study</a:t>
            </a:r>
            <a:endParaRPr lang="en-US" sz="1800" b="1" dirty="0">
              <a:solidFill>
                <a:schemeClr val="bg1"/>
              </a:solidFill>
              <a:latin typeface="Calibri" pitchFamily="34" charset="0"/>
              <a:cs typeface="Calibri" pitchFamily="34" charset="0"/>
            </a:endParaRPr>
          </a:p>
        </p:txBody>
      </p:sp>
      <p:sp>
        <p:nvSpPr>
          <p:cNvPr id="11" name="Content Placeholder 2"/>
          <p:cNvSpPr txBox="1">
            <a:spLocks/>
          </p:cNvSpPr>
          <p:nvPr/>
        </p:nvSpPr>
        <p:spPr>
          <a:xfrm>
            <a:off x="923525" y="1201510"/>
            <a:ext cx="8065050" cy="1152150"/>
          </a:xfrm>
          <a:prstGeom prst="rect">
            <a:avLst/>
          </a:prstGeom>
        </p:spPr>
        <p:txBody>
          <a:bodyPr vert="horz" lIns="91440" tIns="45720" rIns="91440" bIns="45720" rtlCol="0">
            <a:noAutofit/>
          </a:bodyPr>
          <a:lstStyle/>
          <a:p>
            <a:r>
              <a:rPr lang="en-US" sz="1400" dirty="0" smtClean="0">
                <a:solidFill>
                  <a:schemeClr val="tx1">
                    <a:lumMod val="75000"/>
                    <a:lumOff val="25000"/>
                  </a:schemeClr>
                </a:solidFill>
                <a:latin typeface="Calibri" pitchFamily="34" charset="0"/>
              </a:rPr>
              <a:t>The Pacific Islands Forum Fisheries Agency (FFA) covers over 30 million square miles of fishing territories, and operates as a joint surveillance and monitoring center tracking over 3,800 vessels for 17 countries. The Fleet Information System provides FFA with an online ship-registration process, access to VMS monitoring data and calculates the time-in-area for each vessel operating under under a Vessel Day Scheme.</a:t>
            </a:r>
            <a:endParaRPr lang="en-US" sz="1400" b="1" dirty="0" smtClean="0">
              <a:solidFill>
                <a:schemeClr val="tx1">
                  <a:lumMod val="75000"/>
                  <a:lumOff val="25000"/>
                </a:schemeClr>
              </a:solidFill>
              <a:latin typeface="Calibri" pitchFamily="34" charset="0"/>
              <a:cs typeface="Calibri"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 name="ISPRING_RESOURCE_PATHS_HASH" val="fef38fcdae9f5a85cde77323f02a72e6d86467"/>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006 Partner's Conference">
  <a:themeElements>
    <a:clrScheme name="2006 Partner's Conferen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006 Partner's Confere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006 Partner's Conferen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06 Partner's Conferen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6 Partner's Conferen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06 Partner's Conferen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06 Partner's Conferen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06 Partner's Conferen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06 Partner's Conferen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0</TotalTime>
  <Words>2755</Words>
  <Application>Microsoft Office PowerPoint</Application>
  <PresentationFormat>On-screen Show (4:3)</PresentationFormat>
  <Paragraphs>591</Paragraphs>
  <Slides>37</Slides>
  <Notes>37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2006 Partner's Conference</vt:lpstr>
      <vt:lpstr>Module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Absolute_VMS_Presentation1.pptx</dc:title>
  <dc:creator/>
  <cp:lastModifiedBy/>
  <cp:revision>1</cp:revision>
  <dcterms:created xsi:type="dcterms:W3CDTF">2008-07-15T15:41:21Z</dcterms:created>
  <dcterms:modified xsi:type="dcterms:W3CDTF">2011-08-09T18:16:04Z</dcterms:modified>
</cp:coreProperties>
</file>