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772" r:id="rId2"/>
  </p:sldMasterIdLst>
  <p:notesMasterIdLst>
    <p:notesMasterId r:id="rId16"/>
  </p:notesMasterIdLst>
  <p:handoutMasterIdLst>
    <p:handoutMasterId r:id="rId17"/>
  </p:handoutMasterIdLst>
  <p:sldIdLst>
    <p:sldId id="319" r:id="rId3"/>
    <p:sldId id="364" r:id="rId4"/>
    <p:sldId id="399" r:id="rId5"/>
    <p:sldId id="401" r:id="rId6"/>
    <p:sldId id="403" r:id="rId7"/>
    <p:sldId id="404" r:id="rId8"/>
    <p:sldId id="406" r:id="rId9"/>
    <p:sldId id="397" r:id="rId10"/>
    <p:sldId id="416" r:id="rId11"/>
    <p:sldId id="408" r:id="rId12"/>
    <p:sldId id="414" r:id="rId13"/>
    <p:sldId id="415" r:id="rId14"/>
    <p:sldId id="417" r:id="rId15"/>
  </p:sldIdLst>
  <p:sldSz cx="9144000" cy="6858000" type="screen4x3"/>
  <p:notesSz cx="7315200" cy="9601200"/>
  <p:custDataLst>
    <p:tags r:id="rId18"/>
  </p:custDataLst>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BA1"/>
    <a:srgbClr val="00ABFE"/>
    <a:srgbClr val="68F2FD"/>
    <a:srgbClr val="B4FE70"/>
    <a:srgbClr val="DCF0C6"/>
    <a:srgbClr val="292248"/>
    <a:srgbClr val="FFCC00"/>
    <a:srgbClr val="CC6600"/>
    <a:srgbClr val="996633"/>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5" autoAdjust="0"/>
    <p:restoredTop sz="96733" autoAdjust="0"/>
  </p:normalViewPr>
  <p:slideViewPr>
    <p:cSldViewPr>
      <p:cViewPr varScale="1">
        <p:scale>
          <a:sx n="110" d="100"/>
          <a:sy n="110" d="100"/>
        </p:scale>
        <p:origin x="-612" y="-96"/>
      </p:cViewPr>
      <p:guideLst>
        <p:guide orient="horz" pos="4319"/>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54"/>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atin typeface="Arial" charset="0"/>
                <a:cs typeface="+mn-cs"/>
              </a:defRPr>
            </a:lvl1pPr>
          </a:lstStyle>
          <a:p>
            <a:pPr>
              <a:defRPr/>
            </a:pPr>
            <a:endParaRPr lang="en-CA"/>
          </a:p>
        </p:txBody>
      </p:sp>
      <p:sp>
        <p:nvSpPr>
          <p:cNvPr id="31747" name="Rectangle 3"/>
          <p:cNvSpPr>
            <a:spLocks noGrp="1" noChangeArrowheads="1"/>
          </p:cNvSpPr>
          <p:nvPr>
            <p:ph type="dt" sz="quarter" idx="1"/>
          </p:nvPr>
        </p:nvSpPr>
        <p:spPr bwMode="auto">
          <a:xfrm>
            <a:off x="414528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atin typeface="Arial" charset="0"/>
                <a:cs typeface="+mn-cs"/>
              </a:defRPr>
            </a:lvl1pPr>
          </a:lstStyle>
          <a:p>
            <a:pPr>
              <a:defRPr/>
            </a:pPr>
            <a:endParaRPr lang="en-CA"/>
          </a:p>
        </p:txBody>
      </p:sp>
      <p:sp>
        <p:nvSpPr>
          <p:cNvPr id="31748" name="Rectangle 4"/>
          <p:cNvSpPr>
            <a:spLocks noGrp="1" noChangeArrowheads="1"/>
          </p:cNvSpPr>
          <p:nvPr>
            <p:ph type="ftr" sz="quarter" idx="2"/>
          </p:nvPr>
        </p:nvSpPr>
        <p:spPr bwMode="auto">
          <a:xfrm>
            <a:off x="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atin typeface="Arial" charset="0"/>
                <a:cs typeface="+mn-cs"/>
              </a:defRPr>
            </a:lvl1pPr>
          </a:lstStyle>
          <a:p>
            <a:pPr>
              <a:defRPr/>
            </a:pPr>
            <a:r>
              <a:rPr lang="en-CA"/>
              <a:t>Accel ProService Solutions  - Introduction</a:t>
            </a:r>
          </a:p>
        </p:txBody>
      </p:sp>
      <p:sp>
        <p:nvSpPr>
          <p:cNvPr id="31749" name="Rectangle 5"/>
          <p:cNvSpPr>
            <a:spLocks noGrp="1" noChangeArrowheads="1"/>
          </p:cNvSpPr>
          <p:nvPr>
            <p:ph type="sldNum" sz="quarter" idx="3"/>
          </p:nvPr>
        </p:nvSpPr>
        <p:spPr bwMode="auto">
          <a:xfrm>
            <a:off x="4145280" y="9120813"/>
            <a:ext cx="3169920" cy="480387"/>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atin typeface="Arial" charset="0"/>
                <a:cs typeface="+mn-cs"/>
              </a:defRPr>
            </a:lvl1pPr>
          </a:lstStyle>
          <a:p>
            <a:pPr>
              <a:defRPr/>
            </a:pPr>
            <a:fld id="{EF5FF44F-0E54-42FD-A5A5-213F76DAC4CA}" type="slidenum">
              <a:rPr lang="en-CA"/>
              <a:pPr>
                <a:defRPr/>
              </a:pPr>
              <a:t>‹#›</a:t>
            </a:fld>
            <a:endParaRPr lang="en-CA"/>
          </a:p>
        </p:txBody>
      </p:sp>
    </p:spTree>
    <p:extLst>
      <p:ext uri="{BB962C8B-B14F-4D97-AF65-F5344CB8AC3E}">
        <p14:creationId xmlns:p14="http://schemas.microsoft.com/office/powerpoint/2010/main" xmlns="" val="531327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169920" cy="480388"/>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eaLnBrk="0" hangingPunct="0">
              <a:defRPr sz="1300">
                <a:cs typeface="+mn-cs"/>
              </a:defRPr>
            </a:lvl1pPr>
          </a:lstStyle>
          <a:p>
            <a:pPr>
              <a:defRPr/>
            </a:pPr>
            <a:endParaRPr lang="en-CA"/>
          </a:p>
        </p:txBody>
      </p:sp>
      <p:sp>
        <p:nvSpPr>
          <p:cNvPr id="36867" name="Rectangle 9"/>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75360" y="4561226"/>
            <a:ext cx="5364480" cy="43202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2059" name="Rectangle 11"/>
          <p:cNvSpPr>
            <a:spLocks noGrp="1" noChangeArrowheads="1"/>
          </p:cNvSpPr>
          <p:nvPr>
            <p:ph type="dt" idx="1"/>
          </p:nvPr>
        </p:nvSpPr>
        <p:spPr bwMode="auto">
          <a:xfrm>
            <a:off x="4145280" y="0"/>
            <a:ext cx="3169920" cy="480388"/>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algn="r" eaLnBrk="0" hangingPunct="0">
              <a:defRPr sz="1300">
                <a:cs typeface="+mn-cs"/>
              </a:defRPr>
            </a:lvl1pPr>
          </a:lstStyle>
          <a:p>
            <a:pPr>
              <a:defRPr/>
            </a:pPr>
            <a:endParaRPr lang="en-CA"/>
          </a:p>
        </p:txBody>
      </p:sp>
      <p:sp>
        <p:nvSpPr>
          <p:cNvPr id="2060" name="Rectangle 12"/>
          <p:cNvSpPr>
            <a:spLocks noGrp="1" noChangeArrowheads="1"/>
          </p:cNvSpPr>
          <p:nvPr>
            <p:ph type="ftr" sz="quarter" idx="4"/>
          </p:nvPr>
        </p:nvSpPr>
        <p:spPr bwMode="auto">
          <a:xfrm>
            <a:off x="0" y="9120813"/>
            <a:ext cx="3169920" cy="480387"/>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eaLnBrk="0" hangingPunct="0">
              <a:defRPr sz="1300">
                <a:cs typeface="+mn-cs"/>
              </a:defRPr>
            </a:lvl1pPr>
          </a:lstStyle>
          <a:p>
            <a:pPr>
              <a:defRPr/>
            </a:pPr>
            <a:endParaRPr lang="en-CA"/>
          </a:p>
        </p:txBody>
      </p:sp>
      <p:sp>
        <p:nvSpPr>
          <p:cNvPr id="2061" name="Rectangle 13"/>
          <p:cNvSpPr>
            <a:spLocks noGrp="1" noChangeArrowheads="1"/>
          </p:cNvSpPr>
          <p:nvPr>
            <p:ph type="sldNum" sz="quarter" idx="5"/>
          </p:nvPr>
        </p:nvSpPr>
        <p:spPr bwMode="auto">
          <a:xfrm>
            <a:off x="4145280" y="9120813"/>
            <a:ext cx="3169920" cy="480387"/>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algn="r" eaLnBrk="0" hangingPunct="0">
              <a:defRPr sz="1300">
                <a:cs typeface="+mn-cs"/>
              </a:defRPr>
            </a:lvl1pPr>
          </a:lstStyle>
          <a:p>
            <a:pPr>
              <a:defRPr/>
            </a:pPr>
            <a:fld id="{1EA53F24-5299-4BBB-94BD-5F66CA120C38}" type="slidenum">
              <a:rPr lang="en-CA"/>
              <a:pPr>
                <a:defRPr/>
              </a:pPr>
              <a:t>‹#›</a:t>
            </a:fld>
            <a:endParaRPr lang="en-CA"/>
          </a:p>
        </p:txBody>
      </p:sp>
    </p:spTree>
    <p:extLst>
      <p:ext uri="{BB962C8B-B14F-4D97-AF65-F5344CB8AC3E}">
        <p14:creationId xmlns:p14="http://schemas.microsoft.com/office/powerpoint/2010/main" xmlns="" val="538827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A53F24-5299-4BBB-94BD-5F66CA120C38}" type="slidenum">
              <a:rPr lang="en-CA" smtClean="0"/>
              <a:pPr>
                <a:defRPr/>
              </a:pPr>
              <a:t>13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smtClean="0"/>
          </a:p>
        </p:txBody>
      </p:sp>
      <p:sp>
        <p:nvSpPr>
          <p:cNvPr id="4" name="3 Marcador de número de diapositiva"/>
          <p:cNvSpPr>
            <a:spLocks noGrp="1"/>
          </p:cNvSpPr>
          <p:nvPr>
            <p:ph type="sldNum" sz="quarter" idx="10"/>
          </p:nvPr>
        </p:nvSpPr>
        <p:spPr/>
        <p:txBody>
          <a:bodyPr/>
          <a:lstStyle/>
          <a:p>
            <a:fld id="{244347BB-95B1-4DA7-9835-813CD2EDED41}" type="slidenum">
              <a:rPr lang="es-MX" smtClean="0"/>
              <a:pPr/>
              <a:t>4</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smtClean="0"/>
          </a:p>
        </p:txBody>
      </p:sp>
      <p:sp>
        <p:nvSpPr>
          <p:cNvPr id="4" name="3 Marcador de número de diapositiva"/>
          <p:cNvSpPr>
            <a:spLocks noGrp="1"/>
          </p:cNvSpPr>
          <p:nvPr>
            <p:ph type="sldNum" sz="quarter" idx="10"/>
          </p:nvPr>
        </p:nvSpPr>
        <p:spPr/>
        <p:txBody>
          <a:bodyPr/>
          <a:lstStyle/>
          <a:p>
            <a:fld id="{244347BB-95B1-4DA7-9835-813CD2EDED41}" type="slidenum">
              <a:rPr lang="es-MX" smtClean="0"/>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smtClean="0"/>
          </a:p>
        </p:txBody>
      </p:sp>
      <p:sp>
        <p:nvSpPr>
          <p:cNvPr id="4" name="3 Marcador de número de diapositiva"/>
          <p:cNvSpPr>
            <a:spLocks noGrp="1"/>
          </p:cNvSpPr>
          <p:nvPr>
            <p:ph type="sldNum" sz="quarter" idx="10"/>
          </p:nvPr>
        </p:nvSpPr>
        <p:spPr/>
        <p:txBody>
          <a:bodyPr/>
          <a:lstStyle/>
          <a:p>
            <a:fld id="{244347BB-95B1-4DA7-9835-813CD2EDED41}" type="slidenum">
              <a:rPr lang="es-MX" smtClean="0"/>
              <a:pPr/>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347BB-95B1-4DA7-9835-813CD2EDED41}" type="slidenum">
              <a:rPr lang="es-MX" smtClean="0"/>
              <a:pPr/>
              <a:t>7</a:t>
            </a:fld>
            <a:endParaRPr lang="es-MX" dirty="0"/>
          </a:p>
        </p:txBody>
      </p:sp>
    </p:spTree>
    <p:extLst>
      <p:ext uri="{BB962C8B-B14F-4D97-AF65-F5344CB8AC3E}">
        <p14:creationId xmlns:p14="http://schemas.microsoft.com/office/powerpoint/2010/main" xmlns="" val="262459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2163"/>
          </a:xfrm>
          <a:prstGeom prst="rect">
            <a:avLst/>
          </a:prstGeom>
          <a:solidFill>
            <a:srgbClr val="96A0A9"/>
          </a:solidFill>
          <a:ln w="9525">
            <a:noFill/>
            <a:miter lim="800000"/>
            <a:headEnd/>
            <a:tailEnd/>
          </a:ln>
          <a:effectLst/>
        </p:spPr>
        <p:txBody>
          <a:bodyPr wrap="none" anchor="ctr"/>
          <a:lstStyle/>
          <a:p>
            <a:pPr>
              <a:defRPr/>
            </a:pPr>
            <a:endParaRPr lang="en-US">
              <a:cs typeface="+mn-cs"/>
            </a:endParaRPr>
          </a:p>
        </p:txBody>
      </p:sp>
      <p:graphicFrame>
        <p:nvGraphicFramePr>
          <p:cNvPr id="5" name="Object 5"/>
          <p:cNvGraphicFramePr>
            <a:graphicFrameLocks noChangeAspect="1"/>
          </p:cNvGraphicFramePr>
          <p:nvPr/>
        </p:nvGraphicFramePr>
        <p:xfrm>
          <a:off x="7761288" y="6470650"/>
          <a:ext cx="1374775" cy="342900"/>
        </p:xfrm>
        <a:graphic>
          <a:graphicData uri="http://schemas.openxmlformats.org/presentationml/2006/ole">
            <p:oleObj spid="_x0000_s81129" name="Photo Editor Photo" r:id="rId3" imgW="3704762" imgH="923810" progId="">
              <p:embed/>
            </p:oleObj>
          </a:graphicData>
        </a:graphic>
      </p:graphicFrame>
      <p:sp>
        <p:nvSpPr>
          <p:cNvPr id="6" name="Rectangle 9"/>
          <p:cNvSpPr>
            <a:spLocks noChangeArrowheads="1"/>
          </p:cNvSpPr>
          <p:nvPr/>
        </p:nvSpPr>
        <p:spPr bwMode="auto">
          <a:xfrm>
            <a:off x="7772400" y="0"/>
            <a:ext cx="1371600" cy="792163"/>
          </a:xfrm>
          <a:prstGeom prst="rect">
            <a:avLst/>
          </a:prstGeom>
          <a:solidFill>
            <a:srgbClr val="FD9E1E"/>
          </a:solidFill>
          <a:ln w="9525">
            <a:noFill/>
            <a:miter lim="800000"/>
            <a:headEnd/>
            <a:tailEnd/>
          </a:ln>
          <a:effectLst/>
        </p:spPr>
        <p:txBody>
          <a:bodyPr wrap="none" anchor="ctr"/>
          <a:lstStyle/>
          <a:p>
            <a:pPr>
              <a:defRPr/>
            </a:pPr>
            <a:endParaRPr lang="en-US">
              <a:cs typeface="+mn-cs"/>
            </a:endParaRPr>
          </a:p>
        </p:txBody>
      </p:sp>
      <p:sp>
        <p:nvSpPr>
          <p:cNvPr id="7" name="Text Box 11"/>
          <p:cNvSpPr txBox="1">
            <a:spLocks noChangeArrowheads="1"/>
          </p:cNvSpPr>
          <p:nvPr/>
        </p:nvSpPr>
        <p:spPr bwMode="auto">
          <a:xfrm>
            <a:off x="4013200" y="6553200"/>
            <a:ext cx="1244600" cy="244475"/>
          </a:xfrm>
          <a:prstGeom prst="rect">
            <a:avLst/>
          </a:prstGeom>
          <a:noFill/>
          <a:ln w="9525">
            <a:noFill/>
            <a:miter lim="800000"/>
            <a:headEnd/>
            <a:tailEnd/>
          </a:ln>
          <a:effectLst/>
        </p:spPr>
        <p:txBody>
          <a:bodyPr wrap="none">
            <a:spAutoFit/>
          </a:bodyPr>
          <a:lstStyle/>
          <a:p>
            <a:pPr>
              <a:defRPr/>
            </a:pPr>
            <a:r>
              <a:rPr lang="en-US" sz="1000">
                <a:latin typeface="Tahoma" pitchFamily="34" charset="0"/>
                <a:cs typeface="+mn-cs"/>
              </a:rPr>
              <a:t>iridium confidential</a:t>
            </a:r>
          </a:p>
        </p:txBody>
      </p:sp>
      <p:graphicFrame>
        <p:nvGraphicFramePr>
          <p:cNvPr id="8" name="Object 5"/>
          <p:cNvGraphicFramePr>
            <a:graphicFrameLocks noChangeAspect="1"/>
          </p:cNvGraphicFramePr>
          <p:nvPr/>
        </p:nvGraphicFramePr>
        <p:xfrm>
          <a:off x="6248400" y="6092825"/>
          <a:ext cx="2887663" cy="720725"/>
        </p:xfrm>
        <a:graphic>
          <a:graphicData uri="http://schemas.openxmlformats.org/presentationml/2006/ole">
            <p:oleObj spid="_x0000_s81130" name="Photo Editor Photo" r:id="rId4" imgW="3704762" imgH="923810" progId="">
              <p:embed/>
            </p:oleObj>
          </a:graphicData>
        </a:graphic>
      </p:graphicFrame>
      <p:sp>
        <p:nvSpPr>
          <p:cNvPr id="9" name="Line 6"/>
          <p:cNvSpPr>
            <a:spLocks noChangeShapeType="1"/>
          </p:cNvSpPr>
          <p:nvPr userDrawn="1"/>
        </p:nvSpPr>
        <p:spPr bwMode="auto">
          <a:xfrm>
            <a:off x="1066800" y="3276600"/>
            <a:ext cx="7162800" cy="0"/>
          </a:xfrm>
          <a:prstGeom prst="line">
            <a:avLst/>
          </a:prstGeom>
          <a:noFill/>
          <a:ln w="28575">
            <a:solidFill>
              <a:srgbClr val="C0C0C0"/>
            </a:solidFill>
            <a:miter lim="800000"/>
            <a:headEnd/>
            <a:tailEnd/>
          </a:ln>
          <a:effectLst/>
        </p:spPr>
        <p:txBody>
          <a:bodyPr wrap="none"/>
          <a:lstStyle/>
          <a:p>
            <a:pPr>
              <a:defRPr/>
            </a:pPr>
            <a:endParaRPr lang="en-US">
              <a:cs typeface="+mn-cs"/>
            </a:endParaRPr>
          </a:p>
        </p:txBody>
      </p:sp>
      <p:sp>
        <p:nvSpPr>
          <p:cNvPr id="149511" name="Rectangle 7"/>
          <p:cNvSpPr>
            <a:spLocks noGrp="1" noChangeArrowheads="1"/>
          </p:cNvSpPr>
          <p:nvPr>
            <p:ph type="ctrTitle"/>
          </p:nvPr>
        </p:nvSpPr>
        <p:spPr>
          <a:xfrm>
            <a:off x="846138" y="1700213"/>
            <a:ext cx="7772400" cy="1460500"/>
          </a:xfrm>
        </p:spPr>
        <p:txBody>
          <a:bodyPr/>
          <a:lstStyle>
            <a:lvl1pPr algn="ctr">
              <a:defRPr sz="4200"/>
            </a:lvl1pPr>
          </a:lstStyle>
          <a:p>
            <a:r>
              <a:rPr lang="en-US"/>
              <a:t>Click to edit Master title style</a:t>
            </a:r>
          </a:p>
        </p:txBody>
      </p:sp>
      <p:sp>
        <p:nvSpPr>
          <p:cNvPr id="149512" name="Rectangle 8"/>
          <p:cNvSpPr>
            <a:spLocks noGrp="1" noChangeArrowheads="1"/>
          </p:cNvSpPr>
          <p:nvPr>
            <p:ph type="subTitle" idx="1"/>
          </p:nvPr>
        </p:nvSpPr>
        <p:spPr>
          <a:xfrm>
            <a:off x="1576388" y="3390900"/>
            <a:ext cx="6400800" cy="1752600"/>
          </a:xfrm>
        </p:spPr>
        <p:txBody>
          <a:bodyPr/>
          <a:lstStyle>
            <a:lvl1pPr marL="0" indent="0" algn="ctr" defTabSz="884238">
              <a:buClrTx/>
              <a:buFontTx/>
              <a:buNone/>
              <a:defRPr sz="2100" b="1"/>
            </a:lvl1pPr>
          </a:lstStyle>
          <a:p>
            <a:r>
              <a:rPr lang="en-US"/>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4FAB9DDF-49B8-4814-81F1-6AAA15FCB254}"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65100"/>
            <a:ext cx="2057400" cy="6067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1963" y="165100"/>
            <a:ext cx="6019800" cy="6067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A86CC952-A5FB-4DC6-A4E7-2180525EC1B1}"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15B9F12C-4D3B-4D18-B578-71427688CA14}" type="datetimeFigureOut">
              <a:rPr lang="en-US" smtClean="0"/>
              <a:pPr>
                <a:defRPr/>
              </a:pPr>
              <a:t>8/9/2011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47A19C-AD4D-4C5B-BE74-385031955404}"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1" name="Line 6"/>
          <p:cNvSpPr>
            <a:spLocks noChangeShapeType="1"/>
          </p:cNvSpPr>
          <p:nvPr userDrawn="1"/>
        </p:nvSpPr>
        <p:spPr bwMode="auto">
          <a:xfrm>
            <a:off x="1066800" y="3276600"/>
            <a:ext cx="7162800" cy="0"/>
          </a:xfrm>
          <a:prstGeom prst="line">
            <a:avLst/>
          </a:prstGeom>
          <a:noFill/>
          <a:ln w="28575">
            <a:solidFill>
              <a:srgbClr val="C0C0C0"/>
            </a:solidFill>
            <a:miter lim="800000"/>
            <a:headEnd/>
            <a:tailEnd/>
          </a:ln>
          <a:effectLst/>
        </p:spPr>
        <p:txBody>
          <a:bodyPr wrap="none"/>
          <a:lstStyle/>
          <a:p>
            <a:pPr>
              <a:defRPr/>
            </a:pPr>
            <a:endParaRPr lang="en-US">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F7E2547-BCD2-4EE8-B4A7-FF8A5B48EC1F}" type="datetimeFigureOut">
              <a:rPr lang="en-US" smtClean="0"/>
              <a:pPr>
                <a:defRPr/>
              </a:pPr>
              <a:t>8/9/2011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369926" y="6386185"/>
            <a:ext cx="733864" cy="274320"/>
          </a:xfrm>
        </p:spPr>
        <p:txBody>
          <a:bodyPr/>
          <a:lstStyle/>
          <a:p>
            <a:pPr>
              <a:defRPr/>
            </a:pPr>
            <a:fld id="{26A18189-2875-4E74-BC34-6E57EA371B35}" type="slidenum">
              <a:rPr lang="en-US" smtClean="0"/>
              <a:pPr>
                <a:defRPr/>
              </a:pPr>
              <a:t>‹#›</a:t>
            </a:fld>
            <a:endParaRPr lang="en-US"/>
          </a:p>
        </p:txBody>
      </p:sp>
      <p:pic>
        <p:nvPicPr>
          <p:cNvPr id="9" name="Picture 8" descr="logo_for_ppt.jpg"/>
          <p:cNvPicPr>
            <a:picLocks noChangeAspect="1"/>
          </p:cNvPicPr>
          <p:nvPr userDrawn="1"/>
        </p:nvPicPr>
        <p:blipFill>
          <a:blip r:embed="rId2" cstate="print"/>
          <a:stretch>
            <a:fillRect/>
          </a:stretch>
        </p:blipFill>
        <p:spPr>
          <a:xfrm>
            <a:off x="6629400" y="104775"/>
            <a:ext cx="2466975" cy="1304925"/>
          </a:xfrm>
          <a:prstGeom prst="rect">
            <a:avLst/>
          </a:prstGeom>
        </p:spPr>
      </p:pic>
      <p:pic>
        <p:nvPicPr>
          <p:cNvPr id="8" name="Picture 7" descr="PowerPoint_master.jpg"/>
          <p:cNvPicPr>
            <a:picLocks noChangeAspect="1"/>
          </p:cNvPicPr>
          <p:nvPr userDrawn="1"/>
        </p:nvPicPr>
        <p:blipFill>
          <a:blip r:embed="rId3" cstate="print"/>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385D0F53-D86A-49AD-863B-3B36564003E9}" type="datetimeFigureOut">
              <a:rPr lang="en-US" smtClean="0"/>
              <a:pPr>
                <a:defRPr/>
              </a:pPr>
              <a:t>8/9/2011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09CD47-2A3B-4C3F-9950-CB1B03AB4B6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3D624C5-A7D5-44A1-BBD1-D5D7311FC0F2}" type="datetimeFigureOut">
              <a:rPr lang="en-US" smtClean="0"/>
              <a:pPr>
                <a:defRPr/>
              </a:pPr>
              <a:t>8/9/2011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6B3789-BBDE-4727-BFEB-88D0F6493466}"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B6B72D9C-6561-438A-BEB5-6772B955CA94}" type="datetimeFigureOut">
              <a:rPr lang="en-US" smtClean="0"/>
              <a:pPr>
                <a:defRPr/>
              </a:pPr>
              <a:t>8/9/2011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6424F8-7F7C-4511-A9C6-A2EC8720EC75}"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082D5E27-42CC-4C20-8A27-40B0465F4B66}" type="datetimeFigureOut">
              <a:rPr lang="en-US" smtClean="0"/>
              <a:pPr>
                <a:defRPr/>
              </a:pPr>
              <a:t>8/9/2011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75DE629-F61E-4FAC-B501-54AFDD24CAF2}"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4F27A3-D775-4301-8C19-CEC63FB9209C}" type="datetimeFigureOut">
              <a:rPr lang="en-US" smtClean="0"/>
              <a:pPr>
                <a:defRPr/>
              </a:pPr>
              <a:t>8/9/2011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51C2A1B-4239-4F0A-BEFF-3DD2FEE85278}"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59420BF-6A51-4DDC-8314-5519489B4F65}" type="datetimeFigureOut">
              <a:rPr lang="en-US" smtClean="0"/>
              <a:pPr>
                <a:defRPr/>
              </a:pPr>
              <a:t>8/9/2011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A82EFA-A616-4D4B-A3D9-B3A885963C8A}"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D6DCB293-1074-46C6-A0D5-1BE447FD8C92}"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B5DC44E6-0B13-423F-A595-96D3D3E41F0E}" type="datetimeFigureOut">
              <a:rPr lang="en-US" smtClean="0"/>
              <a:pPr>
                <a:defRPr/>
              </a:pPr>
              <a:t>8/9/2011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E4292B21-CA8B-4700-84FA-F3E78620E0D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11297DB-EA22-4FDD-9514-90C1FE2DA55C}" type="datetimeFigureOut">
              <a:rPr lang="en-US" smtClean="0"/>
              <a:pPr>
                <a:defRPr/>
              </a:pPr>
              <a:t>8/9/2011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C3440F-FEA3-4E48-B022-55406BBF398F}"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70BE781-32A3-4F7C-AF17-C3F70CEAFFF6}" type="datetimeFigureOut">
              <a:rPr lang="en-US" smtClean="0"/>
              <a:pPr>
                <a:defRPr/>
              </a:pPr>
              <a:t>8/9/2011</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8ED249-414F-4BCD-BCE7-B88907E8FE8D}"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ltGray">
          <a:xfrm>
            <a:off x="0" y="0"/>
            <a:ext cx="9144000" cy="952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952500"/>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smtClean="0"/>
              <a:t>Click to edit Master text styles</a:t>
            </a:r>
          </a:p>
        </p:txBody>
      </p:sp>
      <p:sp>
        <p:nvSpPr>
          <p:cNvPr id="10" name="Title 9"/>
          <p:cNvSpPr>
            <a:spLocks noGrp="1"/>
          </p:cNvSpPr>
          <p:nvPr>
            <p:ph type="title"/>
          </p:nvPr>
        </p:nvSpPr>
        <p:spPr>
          <a:xfrm>
            <a:off x="457200" y="152400"/>
            <a:ext cx="8229600" cy="800100"/>
          </a:xfrm>
        </p:spPr>
        <p:txBody>
          <a:bodyPr/>
          <a:lstStyle>
            <a:lvl1pPr>
              <a:defRPr sz="3600" baseline="0"/>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385D0F53-D86A-49AD-863B-3B36564003E9}" type="datetimeFigureOut">
              <a:rPr lang="en-US"/>
              <a:pPr>
                <a:defRPr/>
              </a:pPr>
              <a:t>8/9/2011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09CD47-2A3B-4C3F-9950-CB1B03AB4B6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46E54AB5-D390-46D5-BF85-055BB0228F8C}"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3" y="1123950"/>
            <a:ext cx="4038600" cy="510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123950"/>
            <a:ext cx="4038600" cy="5108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9E8A79C6-E645-4D1C-A1D5-BC53B575B5CC}"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8B7D90E4-8E94-4341-A356-D2D12992B69F}"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63220068-AAFE-4FE9-BDB5-09CC6589504B}"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512E31AE-4BF0-4437-962D-8C2EB8D1BB1D}"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1A67AB1A-339C-45EB-B0B4-739C46D67597}"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DA6B74A4-01B1-4793-A4EE-902A312C2824}"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792163"/>
          </a:xfrm>
          <a:prstGeom prst="rect">
            <a:avLst/>
          </a:prstGeom>
          <a:solidFill>
            <a:srgbClr val="96A0A9"/>
          </a:solidFill>
          <a:ln w="9525">
            <a:noFill/>
            <a:miter lim="800000"/>
            <a:headEnd/>
            <a:tailEnd/>
          </a:ln>
          <a:effectLst/>
        </p:spPr>
        <p:txBody>
          <a:bodyPr wrap="none" anchor="ctr"/>
          <a:lstStyle/>
          <a:p>
            <a:pPr>
              <a:defRPr/>
            </a:pPr>
            <a:endParaRPr lang="en-US">
              <a:cs typeface="+mn-cs"/>
            </a:endParaRPr>
          </a:p>
        </p:txBody>
      </p:sp>
      <p:graphicFrame>
        <p:nvGraphicFramePr>
          <p:cNvPr id="1026" name="Object 5"/>
          <p:cNvGraphicFramePr>
            <a:graphicFrameLocks noChangeAspect="1"/>
          </p:cNvGraphicFramePr>
          <p:nvPr/>
        </p:nvGraphicFramePr>
        <p:xfrm>
          <a:off x="7761288" y="6470650"/>
          <a:ext cx="1374775" cy="342900"/>
        </p:xfrm>
        <a:graphic>
          <a:graphicData uri="http://schemas.openxmlformats.org/presentationml/2006/ole">
            <p:oleObj spid="_x0000_s1142" name="Photo Editor Photo" r:id="rId14" imgW="3704762" imgH="923810" progId="">
              <p:embed/>
            </p:oleObj>
          </a:graphicData>
        </a:graphic>
      </p:graphicFrame>
      <p:sp>
        <p:nvSpPr>
          <p:cNvPr id="148489" name="Rectangle 9"/>
          <p:cNvSpPr>
            <a:spLocks noChangeArrowheads="1"/>
          </p:cNvSpPr>
          <p:nvPr/>
        </p:nvSpPr>
        <p:spPr bwMode="auto">
          <a:xfrm>
            <a:off x="7772400" y="0"/>
            <a:ext cx="1371600" cy="792163"/>
          </a:xfrm>
          <a:prstGeom prst="rect">
            <a:avLst/>
          </a:prstGeom>
          <a:solidFill>
            <a:srgbClr val="FD9E1E"/>
          </a:solidFill>
          <a:ln w="9525">
            <a:noFill/>
            <a:miter lim="800000"/>
            <a:headEnd/>
            <a:tailEnd/>
          </a:ln>
          <a:effectLst/>
        </p:spPr>
        <p:txBody>
          <a:bodyPr wrap="none" anchor="ctr"/>
          <a:lstStyle/>
          <a:p>
            <a:pPr>
              <a:defRPr/>
            </a:pPr>
            <a:endParaRPr lang="en-US">
              <a:cs typeface="+mn-cs"/>
            </a:endParaRPr>
          </a:p>
        </p:txBody>
      </p:sp>
      <p:sp>
        <p:nvSpPr>
          <p:cNvPr id="148491" name="Text Box 11"/>
          <p:cNvSpPr txBox="1">
            <a:spLocks noChangeArrowheads="1"/>
          </p:cNvSpPr>
          <p:nvPr/>
        </p:nvSpPr>
        <p:spPr bwMode="auto">
          <a:xfrm>
            <a:off x="4013200" y="6553200"/>
            <a:ext cx="1244600" cy="244475"/>
          </a:xfrm>
          <a:prstGeom prst="rect">
            <a:avLst/>
          </a:prstGeom>
          <a:noFill/>
          <a:ln w="9525">
            <a:noFill/>
            <a:miter lim="800000"/>
            <a:headEnd/>
            <a:tailEnd/>
          </a:ln>
          <a:effectLst/>
        </p:spPr>
        <p:txBody>
          <a:bodyPr wrap="none">
            <a:spAutoFit/>
          </a:bodyPr>
          <a:lstStyle/>
          <a:p>
            <a:pPr>
              <a:defRPr/>
            </a:pPr>
            <a:r>
              <a:rPr lang="en-US" sz="1000">
                <a:latin typeface="Tahoma" pitchFamily="34" charset="0"/>
                <a:cs typeface="+mn-cs"/>
              </a:rPr>
              <a:t>iridium confidential</a:t>
            </a:r>
          </a:p>
        </p:txBody>
      </p:sp>
      <p:sp>
        <p:nvSpPr>
          <p:cNvPr id="148492" name="Rectangle 12"/>
          <p:cNvSpPr>
            <a:spLocks noGrp="1" noChangeArrowheads="1"/>
          </p:cNvSpPr>
          <p:nvPr>
            <p:ph type="sldNum" sz="quarter" idx="4"/>
          </p:nvPr>
        </p:nvSpPr>
        <p:spPr bwMode="auto">
          <a:xfrm>
            <a:off x="8220075" y="2032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800">
                <a:solidFill>
                  <a:schemeClr val="bg1"/>
                </a:solidFill>
                <a:latin typeface="+mn-lt"/>
                <a:cs typeface="+mn-cs"/>
              </a:defRPr>
            </a:lvl1pPr>
          </a:lstStyle>
          <a:p>
            <a:pPr>
              <a:defRPr/>
            </a:pPr>
            <a:fld id="{0058C41E-82AD-48CE-A497-0BD5FF92BF05}" type="slidenum">
              <a:rPr lang="en-US"/>
              <a:pPr>
                <a:defRPr/>
              </a:pPr>
              <a:t>‹#›</a:t>
            </a:fld>
            <a:endParaRPr lang="en-US"/>
          </a:p>
        </p:txBody>
      </p:sp>
      <p:sp>
        <p:nvSpPr>
          <p:cNvPr id="1032" name="Rectangle 13"/>
          <p:cNvSpPr>
            <a:spLocks noGrp="1" noChangeArrowheads="1"/>
          </p:cNvSpPr>
          <p:nvPr>
            <p:ph type="title"/>
          </p:nvPr>
        </p:nvSpPr>
        <p:spPr bwMode="auto">
          <a:xfrm>
            <a:off x="501650" y="165100"/>
            <a:ext cx="7258050" cy="542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15"/>
          <p:cNvSpPr>
            <a:spLocks noGrp="1" noChangeArrowheads="1"/>
          </p:cNvSpPr>
          <p:nvPr>
            <p:ph type="body" idx="1"/>
          </p:nvPr>
        </p:nvSpPr>
        <p:spPr bwMode="auto">
          <a:xfrm>
            <a:off x="461963" y="1123950"/>
            <a:ext cx="8229600" cy="5108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2"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Char char="•"/>
        <a:defRPr sz="2000">
          <a:solidFill>
            <a:schemeClr val="tx1"/>
          </a:solidFill>
          <a:latin typeface="+mn-lt"/>
        </a:defRPr>
      </a:lvl3pPr>
      <a:lvl4pPr marL="1600200" indent="-228600" algn="l" rtl="0" eaLnBrk="0" fontAlgn="base" hangingPunct="0">
        <a:spcBef>
          <a:spcPct val="20000"/>
        </a:spcBef>
        <a:spcAft>
          <a:spcPct val="0"/>
        </a:spcAft>
        <a:buClr>
          <a:schemeClr val="bg2"/>
        </a:buClr>
        <a:buChar char="–"/>
        <a:defRPr>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8/9/2011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0058C41E-82AD-48CE-A497-0BD5FF92BF0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44"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and_mobile_cover.png"/>
          <p:cNvPicPr>
            <a:picLocks noChangeAspect="1"/>
          </p:cNvPicPr>
          <p:nvPr/>
        </p:nvPicPr>
        <p:blipFill>
          <a:blip r:embed="rId3" cstate="print"/>
          <a:stretch>
            <a:fillRect/>
          </a:stretch>
        </p:blipFill>
        <p:spPr>
          <a:xfrm>
            <a:off x="0" y="0"/>
            <a:ext cx="9143999" cy="6858000"/>
          </a:xfrm>
          <a:prstGeom prst="rect">
            <a:avLst/>
          </a:prstGeom>
        </p:spPr>
      </p:pic>
      <p:sp>
        <p:nvSpPr>
          <p:cNvPr id="9" name="Text Box 4"/>
          <p:cNvSpPr txBox="1">
            <a:spLocks noChangeArrowheads="1"/>
          </p:cNvSpPr>
          <p:nvPr/>
        </p:nvSpPr>
        <p:spPr bwMode="auto">
          <a:xfrm>
            <a:off x="1866595" y="6539805"/>
            <a:ext cx="5508970" cy="246221"/>
          </a:xfrm>
          <a:prstGeom prst="rect">
            <a:avLst/>
          </a:prstGeom>
          <a:noFill/>
          <a:ln w="9525">
            <a:noFill/>
            <a:miter lim="800000"/>
            <a:headEnd/>
            <a:tailEnd/>
          </a:ln>
          <a:effectLst/>
        </p:spPr>
        <p:txBody>
          <a:bodyPr wrap="square">
            <a:spAutoFit/>
          </a:bodyPr>
          <a:lstStyle/>
          <a:p>
            <a:pPr algn="ctr">
              <a:spcBef>
                <a:spcPct val="50000"/>
              </a:spcBef>
            </a:pPr>
            <a:r>
              <a:rPr lang="en-US" sz="1000" dirty="0">
                <a:solidFill>
                  <a:schemeClr val="bg1"/>
                </a:solidFill>
                <a:latin typeface="Calibri" pitchFamily="34" charset="0"/>
                <a:cs typeface="Calibri" pitchFamily="34" charset="0"/>
              </a:rPr>
              <a:t>© </a:t>
            </a:r>
            <a:r>
              <a:rPr lang="en-US" sz="1000" dirty="0" smtClean="0">
                <a:solidFill>
                  <a:schemeClr val="bg1"/>
                </a:solidFill>
                <a:latin typeface="Calibri" pitchFamily="34" charset="0"/>
                <a:cs typeface="Calibri" pitchFamily="34" charset="0"/>
              </a:rPr>
              <a:t>2011 </a:t>
            </a:r>
            <a:r>
              <a:rPr lang="en-US" sz="1000" dirty="0">
                <a:solidFill>
                  <a:schemeClr val="bg1"/>
                </a:solidFill>
                <a:latin typeface="Calibri" pitchFamily="34" charset="0"/>
                <a:cs typeface="Calibri" pitchFamily="34" charset="0"/>
              </a:rPr>
              <a:t>Absolute Software Inc, All Rights Reserved.  All Trademarks </a:t>
            </a:r>
            <a:r>
              <a:rPr lang="en-US" sz="1000" dirty="0" smtClean="0">
                <a:solidFill>
                  <a:schemeClr val="bg1"/>
                </a:solidFill>
                <a:latin typeface="Calibri" pitchFamily="34" charset="0"/>
                <a:cs typeface="Calibri" pitchFamily="34" charset="0"/>
              </a:rPr>
              <a:t>Acknowledged.</a:t>
            </a:r>
            <a:endParaRPr lang="en-US" sz="1000" dirty="0">
              <a:solidFill>
                <a:schemeClr val="bg1"/>
              </a:solidFill>
              <a:latin typeface="Calibri" pitchFamily="34" charset="0"/>
              <a:cs typeface="Calibri" pitchFamily="34" charset="0"/>
            </a:endParaRPr>
          </a:p>
        </p:txBody>
      </p:sp>
      <p:sp>
        <p:nvSpPr>
          <p:cNvPr id="12" name="Rectangle 5"/>
          <p:cNvSpPr>
            <a:spLocks noChangeArrowheads="1"/>
          </p:cNvSpPr>
          <p:nvPr/>
        </p:nvSpPr>
        <p:spPr bwMode="auto">
          <a:xfrm>
            <a:off x="616590" y="5810110"/>
            <a:ext cx="792385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400" b="1" dirty="0" smtClean="0">
                <a:solidFill>
                  <a:schemeClr val="bg1"/>
                </a:solidFill>
                <a:latin typeface="Calibri" pitchFamily="34" charset="0"/>
                <a:ea typeface="Arial Unicode MS" pitchFamily="34" charset="-128"/>
                <a:cs typeface="Calibri" pitchFamily="34" charset="0"/>
              </a:rPr>
              <a:t>Vehicle &amp; Cargo Monitoring</a:t>
            </a:r>
            <a:endParaRPr kumimoji="0" lang="en-US" sz="4400" b="0" i="0" u="none" strike="noStrike" cap="none" normalizeH="0" baseline="0" dirty="0" smtClean="0">
              <a:ln>
                <a:noFill/>
              </a:ln>
              <a:solidFill>
                <a:schemeClr val="bg1"/>
              </a:solidFill>
              <a:effectLst/>
              <a:latin typeface="Calibri" pitchFamily="34" charset="0"/>
              <a:cs typeface="Calibri" pitchFamily="34" charset="0"/>
            </a:endParaRPr>
          </a:p>
        </p:txBody>
      </p:sp>
      <p:pic>
        <p:nvPicPr>
          <p:cNvPr id="11" name="Picture 10" descr="logo.png"/>
          <p:cNvPicPr>
            <a:picLocks noChangeAspect="1"/>
          </p:cNvPicPr>
          <p:nvPr/>
        </p:nvPicPr>
        <p:blipFill>
          <a:blip r:embed="rId4" cstate="print"/>
          <a:stretch>
            <a:fillRect/>
          </a:stretch>
        </p:blipFill>
        <p:spPr>
          <a:xfrm>
            <a:off x="6377035" y="74904"/>
            <a:ext cx="2671391" cy="6273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10</a:t>
            </a:fld>
            <a:endParaRPr lang="en-US"/>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itle 22"/>
          <p:cNvSpPr txBox="1">
            <a:spLocks/>
          </p:cNvSpPr>
          <p:nvPr/>
        </p:nvSpPr>
        <p:spPr>
          <a:xfrm>
            <a:off x="232235" y="0"/>
            <a:ext cx="8229600" cy="5886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base"/>
            <a:r>
              <a:rPr lang="en-US" sz="2400" dirty="0" smtClean="0">
                <a:solidFill>
                  <a:schemeClr val="bg1"/>
                </a:solidFill>
                <a:latin typeface="Calibri"/>
                <a:ea typeface="+mn-ea"/>
                <a:cs typeface="Calibri"/>
              </a:rPr>
              <a:t>Fleet Alarms and Messages</a:t>
            </a:r>
          </a:p>
        </p:txBody>
      </p:sp>
      <p:pic>
        <p:nvPicPr>
          <p:cNvPr id="6" name="Picture 5" descr="fis_tle_scrn_LARGER_LAND.png"/>
          <p:cNvPicPr>
            <a:picLocks noChangeAspect="1"/>
          </p:cNvPicPr>
          <p:nvPr/>
        </p:nvPicPr>
        <p:blipFill>
          <a:blip r:embed="rId3" cstate="print"/>
          <a:stretch>
            <a:fillRect/>
          </a:stretch>
        </p:blipFill>
        <p:spPr>
          <a:xfrm>
            <a:off x="0" y="935445"/>
            <a:ext cx="9144000" cy="5143500"/>
          </a:xfrm>
          <a:prstGeom prst="rect">
            <a:avLst/>
          </a:prstGeom>
        </p:spPr>
      </p:pic>
    </p:spTree>
    <p:extLst>
      <p:ext uri="{BB962C8B-B14F-4D97-AF65-F5344CB8AC3E}">
        <p14:creationId xmlns:p14="http://schemas.microsoft.com/office/powerpoint/2010/main" xmlns="" val="142894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s-MX" smtClean="0"/>
              <a:pPr>
                <a:defRPr/>
              </a:pPr>
              <a:t>11</a:t>
            </a:fld>
            <a:endParaRPr lang="es-MX" dirty="0"/>
          </a:p>
        </p:txBody>
      </p:sp>
      <p:sp>
        <p:nvSpPr>
          <p:cNvPr id="19" name="Title 22"/>
          <p:cNvSpPr txBox="1">
            <a:spLocks/>
          </p:cNvSpPr>
          <p:nvPr/>
        </p:nvSpPr>
        <p:spPr>
          <a:xfrm>
            <a:off x="232235" y="0"/>
            <a:ext cx="8229600" cy="5886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base"/>
            <a:r>
              <a:rPr lang="en-US" sz="2400" dirty="0" smtClean="0">
                <a:solidFill>
                  <a:schemeClr val="bg1"/>
                </a:solidFill>
                <a:latin typeface="Calibri"/>
                <a:ea typeface="+mn-ea"/>
                <a:cs typeface="Calibri"/>
              </a:rPr>
              <a:t>Mapping, Tracking and Routing</a:t>
            </a:r>
          </a:p>
        </p:txBody>
      </p:sp>
      <p:pic>
        <p:nvPicPr>
          <p:cNvPr id="6" name="Picture 5" descr="fis_track_scrn_LARGER_LAND.png"/>
          <p:cNvPicPr>
            <a:picLocks noChangeAspect="1"/>
          </p:cNvPicPr>
          <p:nvPr/>
        </p:nvPicPr>
        <p:blipFill>
          <a:blip r:embed="rId3" cstate="print"/>
          <a:stretch>
            <a:fillRect/>
          </a:stretch>
        </p:blipFill>
        <p:spPr>
          <a:xfrm>
            <a:off x="0" y="935445"/>
            <a:ext cx="9144000" cy="5143500"/>
          </a:xfrm>
          <a:prstGeom prst="rect">
            <a:avLst/>
          </a:prstGeom>
        </p:spPr>
      </p:pic>
    </p:spTree>
    <p:extLst>
      <p:ext uri="{BB962C8B-B14F-4D97-AF65-F5344CB8AC3E}">
        <p14:creationId xmlns:p14="http://schemas.microsoft.com/office/powerpoint/2010/main" xmlns="" val="364088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12</a:t>
            </a:fld>
            <a:endParaRPr lang="en-US" dirty="0"/>
          </a:p>
        </p:txBody>
      </p:sp>
      <p:sp>
        <p:nvSpPr>
          <p:cNvPr id="7" name="Title 1"/>
          <p:cNvSpPr txBox="1">
            <a:spLocks/>
          </p:cNvSpPr>
          <p:nvPr/>
        </p:nvSpPr>
        <p:spPr>
          <a:xfrm>
            <a:off x="533400" y="728615"/>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noProof="0" dirty="0" smtClean="0">
                <a:solidFill>
                  <a:srgbClr val="005BA1"/>
                </a:solidFill>
                <a:latin typeface="Calibri" pitchFamily="34" charset="0"/>
                <a:ea typeface="+mj-ea"/>
                <a:cs typeface="Calibri" pitchFamily="34" charset="0"/>
              </a:rPr>
              <a:t>Reliable and Secure Hosting</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5528211" y="1534287"/>
            <a:ext cx="3234788" cy="2383024"/>
          </a:xfrm>
          <a:prstGeom prst="rect">
            <a:avLst/>
          </a:prstGeom>
          <a:noFill/>
          <a:ln w="9525">
            <a:noFill/>
            <a:miter lim="800000"/>
            <a:headEnd/>
            <a:tailEnd/>
          </a:ln>
        </p:spPr>
      </p:pic>
      <p:sp>
        <p:nvSpPr>
          <p:cNvPr id="16" name="Content Placeholder 2"/>
          <p:cNvSpPr txBox="1">
            <a:spLocks/>
          </p:cNvSpPr>
          <p:nvPr/>
        </p:nvSpPr>
        <p:spPr>
          <a:xfrm>
            <a:off x="790575" y="1533525"/>
            <a:ext cx="4648200" cy="4891065"/>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The Absolute</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Fleet Monitoring Data Center processes all GPS position reports, sensors and messages within a high availability environment – including strong security and privacy safeguards.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lvl="0">
              <a:spcBef>
                <a:spcPct val="20000"/>
              </a:spcBef>
              <a:defRPr/>
            </a:pPr>
            <a:endParaRPr lang="en-US" sz="1400" b="1" dirty="0">
              <a:solidFill>
                <a:schemeClr val="tx1">
                  <a:lumMod val="75000"/>
                  <a:lumOff val="25000"/>
                </a:schemeClr>
              </a:solidFill>
              <a:latin typeface="Calibri" pitchFamily="34" charset="0"/>
              <a:cs typeface="Calibri" pitchFamily="34" charset="0"/>
            </a:endParaRPr>
          </a:p>
          <a:p>
            <a:pPr lvl="0">
              <a:spcBef>
                <a:spcPct val="20000"/>
              </a:spcBef>
              <a:defRPr/>
            </a:pPr>
            <a:r>
              <a:rPr lang="en-US" sz="1400" b="1" dirty="0" smtClean="0">
                <a:solidFill>
                  <a:schemeClr val="tx1">
                    <a:lumMod val="75000"/>
                    <a:lumOff val="25000"/>
                  </a:schemeClr>
                </a:solidFill>
                <a:latin typeface="Calibri" pitchFamily="34" charset="0"/>
                <a:cs typeface="Calibri" pitchFamily="34" charset="0"/>
              </a:rPr>
              <a:t>Absolute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operates</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three server clusters for redundancy</a:t>
            </a:r>
            <a:r>
              <a:rPr lang="en-US" sz="1400" b="1" dirty="0" smtClean="0">
                <a:solidFill>
                  <a:schemeClr val="tx1">
                    <a:lumMod val="75000"/>
                    <a:lumOff val="25000"/>
                  </a:schemeClr>
                </a:solidFill>
                <a:latin typeface="Calibri" pitchFamily="34" charset="0"/>
                <a:cs typeface="Calibri" pitchFamily="34" charset="0"/>
              </a:rPr>
              <a:t> (</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United States</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Australia </a:t>
            </a:r>
            <a:r>
              <a:rPr lang="en-US" sz="1400" b="1" dirty="0" smtClean="0">
                <a:solidFill>
                  <a:schemeClr val="tx1">
                    <a:lumMod val="75000"/>
                    <a:lumOff val="25000"/>
                  </a:schemeClr>
                </a:solidFill>
                <a:latin typeface="Calibri" pitchFamily="34" charset="0"/>
                <a:cs typeface="Calibri" pitchFamily="34" charset="0"/>
              </a:rPr>
              <a:t>and</a:t>
            </a:r>
            <a:r>
              <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rPr>
              <a:t> Panama</a:t>
            </a:r>
            <a:r>
              <a:rPr lang="en-US" sz="1400" b="1" dirty="0" smtClean="0">
                <a:solidFill>
                  <a:schemeClr val="tx1">
                    <a:lumMod val="75000"/>
                    <a:lumOff val="25000"/>
                  </a:schemeClr>
                </a:solidFill>
                <a:latin typeface="Calibri" pitchFamily="34" charset="0"/>
                <a:cs typeface="Calibri" pitchFamily="34" charset="0"/>
              </a:rPr>
              <a:t>).</a:t>
            </a:r>
            <a:r>
              <a:rPr kumimoji="0" lang="en-US" sz="1400" b="1" i="0" u="none" strike="noStrike" kern="1200" cap="none" spc="0" normalizeH="0" noProof="0" dirty="0" smtClean="0">
                <a:ln>
                  <a:noFill/>
                </a:ln>
                <a:solidFill>
                  <a:schemeClr val="tx1">
                    <a:lumMod val="75000"/>
                    <a:lumOff val="25000"/>
                  </a:schemeClr>
                </a:solidFill>
                <a:effectLst/>
                <a:uLnTx/>
                <a:uFillTx/>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Fault tolerance is achieved through the use of replicated HP Servers, EMC Storage, VMWare Virtualization and Sonicwall firewalls</a:t>
            </a:r>
            <a:endParaRPr kumimoji="0" lang="en-US" sz="1400" b="1" i="0" u="none" strike="noStrike" kern="1200" cap="none" spc="0" normalizeH="0" baseline="0" noProof="0" dirty="0" smtClean="0">
              <a:ln>
                <a:noFill/>
              </a:ln>
              <a:solidFill>
                <a:schemeClr val="tx1">
                  <a:lumMod val="75000"/>
                  <a:lumOff val="25000"/>
                </a:schemeClr>
              </a:solidFill>
              <a:effectLst/>
              <a:uLnTx/>
              <a:uFillTx/>
              <a:latin typeface="Calibri" pitchFamily="34" charset="0"/>
              <a:cs typeface="Calibri" pitchFamily="34" charset="0"/>
            </a:endParaRPr>
          </a:p>
          <a:p>
            <a:pPr>
              <a:spcBef>
                <a:spcPct val="20000"/>
              </a:spcBef>
              <a:defRPr/>
            </a:pPr>
            <a:endParaRPr lang="en-US" sz="1400" b="1" dirty="0">
              <a:solidFill>
                <a:schemeClr val="tx1">
                  <a:lumMod val="75000"/>
                  <a:lumOff val="25000"/>
                </a:schemeClr>
              </a:solidFill>
              <a:latin typeface="Calibri" pitchFamily="34" charset="0"/>
              <a:cs typeface="Calibri" pitchFamily="34" charset="0"/>
            </a:endParaRPr>
          </a:p>
          <a:p>
            <a:pPr>
              <a:spcBef>
                <a:spcPct val="20000"/>
              </a:spcBef>
              <a:defRPr/>
            </a:pPr>
            <a:r>
              <a:rPr lang="en-US" sz="1400" b="1" dirty="0" smtClean="0">
                <a:solidFill>
                  <a:schemeClr val="tx1">
                    <a:lumMod val="75000"/>
                    <a:lumOff val="25000"/>
                  </a:schemeClr>
                </a:solidFill>
                <a:latin typeface="Calibri" pitchFamily="34" charset="0"/>
                <a:cs typeface="Calibri" pitchFamily="34" charset="0"/>
              </a:rPr>
              <a:t>All client data is available for integration with internal systems (i.e. ERP systems, Logistics, Dispatch or Maintenance Scheduling).  </a:t>
            </a:r>
            <a:br>
              <a:rPr lang="en-US" sz="1400" b="1" dirty="0" smtClean="0">
                <a:solidFill>
                  <a:schemeClr val="tx1">
                    <a:lumMod val="75000"/>
                    <a:lumOff val="25000"/>
                  </a:schemeClr>
                </a:solidFill>
                <a:latin typeface="Calibri" pitchFamily="34" charset="0"/>
                <a:cs typeface="Calibri" pitchFamily="34" charset="0"/>
              </a:rPr>
            </a:br>
            <a:r>
              <a:rPr lang="en-US" sz="1400" b="1" dirty="0" smtClean="0">
                <a:solidFill>
                  <a:schemeClr val="tx1">
                    <a:lumMod val="75000"/>
                    <a:lumOff val="25000"/>
                  </a:schemeClr>
                </a:solidFill>
                <a:latin typeface="Calibri" pitchFamily="34" charset="0"/>
                <a:cs typeface="Calibri" pitchFamily="34" charset="0"/>
              </a:rPr>
              <a:t/>
            </a:r>
            <a:br>
              <a:rPr lang="en-US" sz="1400" b="1" dirty="0" smtClean="0">
                <a:solidFill>
                  <a:schemeClr val="tx1">
                    <a:lumMod val="75000"/>
                    <a:lumOff val="25000"/>
                  </a:schemeClr>
                </a:solidFill>
                <a:latin typeface="Calibri" pitchFamily="34" charset="0"/>
                <a:cs typeface="Calibri" pitchFamily="34" charset="0"/>
              </a:rPr>
            </a:br>
            <a:r>
              <a:rPr lang="en-US" sz="1400" b="1" dirty="0" smtClean="0">
                <a:solidFill>
                  <a:schemeClr val="tx1">
                    <a:lumMod val="75000"/>
                    <a:lumOff val="25000"/>
                  </a:schemeClr>
                </a:solidFill>
                <a:latin typeface="Calibri" pitchFamily="34" charset="0"/>
                <a:cs typeface="Calibri" pitchFamily="34" charset="0"/>
              </a:rPr>
              <a:t>The available web-services interfaces include:</a:t>
            </a:r>
          </a:p>
          <a:p>
            <a:pPr>
              <a:spcBef>
                <a:spcPts val="0"/>
              </a:spcBef>
              <a:defRPr/>
            </a:pPr>
            <a:endParaRPr lang="en-US" sz="1400" b="1" dirty="0" smtClean="0">
              <a:solidFill>
                <a:schemeClr val="tx1">
                  <a:lumMod val="75000"/>
                  <a:lumOff val="25000"/>
                </a:schemeClr>
              </a:solidFill>
              <a:latin typeface="Calibri" pitchFamily="34" charset="0"/>
              <a:cs typeface="Calibri" pitchFamily="34" charset="0"/>
            </a:endParaRPr>
          </a:p>
          <a:p>
            <a:pPr marL="285750" indent="-285750">
              <a:spcBef>
                <a:spcPts val="0"/>
              </a:spcBef>
              <a:buFont typeface="Arial"/>
              <a:buChar char="•"/>
              <a:defRPr/>
            </a:pPr>
            <a:r>
              <a:rPr lang="en-US" sz="1400" dirty="0" smtClean="0">
                <a:solidFill>
                  <a:schemeClr val="tx1">
                    <a:lumMod val="75000"/>
                    <a:lumOff val="25000"/>
                  </a:schemeClr>
                </a:solidFill>
                <a:latin typeface="Calibri" pitchFamily="34" charset="0"/>
                <a:cs typeface="Calibri" pitchFamily="34" charset="0"/>
              </a:rPr>
              <a:t>Excel/CSV</a:t>
            </a:r>
          </a:p>
          <a:p>
            <a:pPr marL="285750" indent="-285750">
              <a:spcBef>
                <a:spcPct val="20000"/>
              </a:spcBef>
              <a:buFont typeface="Arial"/>
              <a:buChar char="•"/>
              <a:defRPr/>
            </a:pPr>
            <a:r>
              <a:rPr lang="en-US" sz="1400" dirty="0" smtClean="0">
                <a:solidFill>
                  <a:schemeClr val="tx1">
                    <a:lumMod val="75000"/>
                    <a:lumOff val="25000"/>
                  </a:schemeClr>
                </a:solidFill>
                <a:latin typeface="Calibri" pitchFamily="34" charset="0"/>
                <a:cs typeface="Calibri" pitchFamily="34" charset="0"/>
              </a:rPr>
              <a:t>WSDL/XML</a:t>
            </a:r>
          </a:p>
          <a:p>
            <a:pPr marL="285750" indent="-285750">
              <a:spcBef>
                <a:spcPct val="20000"/>
              </a:spcBef>
              <a:buFont typeface="Arial"/>
              <a:buChar char="•"/>
              <a:defRPr/>
            </a:pPr>
            <a:r>
              <a:rPr lang="en-US" sz="1400" dirty="0" smtClean="0">
                <a:solidFill>
                  <a:schemeClr val="tx1">
                    <a:lumMod val="75000"/>
                    <a:lumOff val="25000"/>
                  </a:schemeClr>
                </a:solidFill>
                <a:latin typeface="Calibri" pitchFamily="34" charset="0"/>
                <a:cs typeface="Calibri" pitchFamily="34" charset="0"/>
              </a:rPr>
              <a:t>KML (Google Earth)</a:t>
            </a:r>
          </a:p>
          <a:p>
            <a:pPr marL="285750" indent="-285750">
              <a:spcBef>
                <a:spcPct val="20000"/>
              </a:spcBef>
              <a:buFont typeface="Arial"/>
              <a:buChar char="•"/>
              <a:defRPr/>
            </a:pPr>
            <a:r>
              <a:rPr lang="en-US" sz="1400" dirty="0" smtClean="0">
                <a:solidFill>
                  <a:schemeClr val="tx1">
                    <a:lumMod val="75000"/>
                    <a:lumOff val="25000"/>
                  </a:schemeClr>
                </a:solidFill>
                <a:latin typeface="Calibri" pitchFamily="34" charset="0"/>
                <a:cs typeface="Calibri" pitchFamily="34" charset="0"/>
              </a:rPr>
              <a:t>Json</a:t>
            </a:r>
          </a:p>
          <a:p>
            <a:pPr>
              <a:spcBef>
                <a:spcPct val="20000"/>
              </a:spcBef>
              <a:defRPr/>
            </a:pPr>
            <a:endParaRPr lang="en-US" sz="1400" b="1" dirty="0" smtClean="0">
              <a:solidFill>
                <a:schemeClr val="tx1">
                  <a:lumMod val="75000"/>
                  <a:lumOff val="25000"/>
                </a:schemeClr>
              </a:solidFill>
              <a:latin typeface="Calibri" pitchFamily="34" charset="0"/>
              <a:cs typeface="Calibri"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5538107" y="4091410"/>
            <a:ext cx="3227950" cy="2378489"/>
          </a:xfrm>
          <a:prstGeom prst="rect">
            <a:avLst/>
          </a:prstGeom>
          <a:noFill/>
          <a:ln w="9525">
            <a:noFill/>
            <a:miter lim="800000"/>
            <a:headEnd/>
            <a:tailEnd/>
          </a:ln>
        </p:spPr>
      </p:pic>
      <p:sp>
        <p:nvSpPr>
          <p:cNvPr id="13" name="Right Triangle 12"/>
          <p:cNvSpPr/>
          <p:nvPr/>
        </p:nvSpPr>
        <p:spPr>
          <a:xfrm rot="13405601">
            <a:off x="657657" y="1633037"/>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p:cNvSpPr/>
          <p:nvPr/>
        </p:nvSpPr>
        <p:spPr>
          <a:xfrm rot="13405601">
            <a:off x="657658" y="2780120"/>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3405601">
            <a:off x="657659" y="3928356"/>
            <a:ext cx="118702" cy="118702"/>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03713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99802" y="6347780"/>
            <a:ext cx="733864" cy="274320"/>
          </a:xfrm>
        </p:spPr>
        <p:txBody>
          <a:bodyPr/>
          <a:lstStyle/>
          <a:p>
            <a:pPr>
              <a:defRPr/>
            </a:pPr>
            <a:fld id="{26A18189-2875-4E74-BC34-6E57EA371B35}" type="slidenum">
              <a:rPr lang="en-US" smtClean="0"/>
              <a:pPr>
                <a:defRPr/>
              </a:pPr>
              <a:t>13</a:t>
            </a:fld>
            <a:endParaRPr lang="en-US"/>
          </a:p>
        </p:txBody>
      </p:sp>
      <p:sp>
        <p:nvSpPr>
          <p:cNvPr id="8" name="Title 1"/>
          <p:cNvSpPr txBox="1">
            <a:spLocks/>
          </p:cNvSpPr>
          <p:nvPr/>
        </p:nvSpPr>
        <p:spPr>
          <a:xfrm>
            <a:off x="539475" y="798410"/>
            <a:ext cx="7918115" cy="914400"/>
          </a:xfrm>
          <a:prstGeom prst="rect">
            <a:avLst/>
          </a:prstGeom>
        </p:spPr>
        <p:txBody>
          <a:bodyPr>
            <a:normAutofit/>
          </a:bodyPr>
          <a:lstStyle/>
          <a:p>
            <a:pPr lvl="0" fontAlgn="auto">
              <a:spcAft>
                <a:spcPts val="0"/>
              </a:spcAft>
            </a:pPr>
            <a:r>
              <a:rPr kumimoji="0" lang="en-US" sz="3200" b="1" i="0" u="none" strike="noStrike" kern="1200" cap="none" spc="0" normalizeH="0" baseline="0" noProof="0" dirty="0" smtClean="0">
                <a:ln>
                  <a:noFill/>
                </a:ln>
                <a:solidFill>
                  <a:srgbClr val="005BA1"/>
                </a:solidFill>
                <a:effectLst/>
                <a:uLnTx/>
                <a:uFillTx/>
                <a:latin typeface="Calibri" pitchFamily="34" charset="0"/>
                <a:ea typeface="+mj-ea"/>
                <a:cs typeface="Calibri" pitchFamily="34" charset="0"/>
              </a:rPr>
              <a:t>Thank You</a:t>
            </a:r>
          </a:p>
          <a:p>
            <a:pPr lvl="0" fontAlgn="auto">
              <a:spcAft>
                <a:spcPts val="0"/>
              </a:spcAft>
            </a:pPr>
            <a:r>
              <a:rPr kumimoji="0" lang="en-US" sz="2200" b="1"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j-ea"/>
                <a:cs typeface="Calibri" pitchFamily="34" charset="0"/>
              </a:rPr>
              <a:t>For further information please contact us at: </a:t>
            </a:r>
            <a:r>
              <a:rPr kumimoji="0" lang="en-US" sz="2000" b="1" i="0" u="none" strike="noStrike" kern="1200" cap="none" spc="0" normalizeH="0" baseline="0" noProof="0" dirty="0" smtClean="0">
                <a:ln>
                  <a:noFill/>
                </a:ln>
                <a:solidFill>
                  <a:srgbClr val="008AF2"/>
                </a:solidFill>
                <a:effectLst/>
                <a:uLnTx/>
                <a:uFillTx/>
                <a:latin typeface="Calibri" pitchFamily="34" charset="0"/>
                <a:ea typeface="+mj-ea"/>
                <a:cs typeface="Calibri" pitchFamily="34" charset="0"/>
              </a:rPr>
              <a:t>sales@absolutesw.com</a:t>
            </a:r>
            <a:endParaRPr kumimoji="0" lang="en-US" sz="2000" b="1" i="0" u="none" strike="noStrike" kern="1200" cap="none" spc="0" normalizeH="0" baseline="0" noProof="0" dirty="0">
              <a:ln>
                <a:noFill/>
              </a:ln>
              <a:solidFill>
                <a:srgbClr val="008AF2"/>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844276" y="3948395"/>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Panama Office</a:t>
            </a:r>
          </a:p>
          <a:p>
            <a:r>
              <a:rPr lang="en-US" sz="1400" dirty="0" smtClean="0">
                <a:solidFill>
                  <a:schemeClr val="tx1">
                    <a:lumMod val="75000"/>
                    <a:lumOff val="25000"/>
                  </a:schemeClr>
                </a:solidFill>
                <a:latin typeface="Calibri" pitchFamily="34" charset="0"/>
                <a:cs typeface="Calibri" pitchFamily="34" charset="0"/>
              </a:rPr>
              <a:t>Absolute Maritime Tracking Services, S.A.</a:t>
            </a:r>
          </a:p>
          <a:p>
            <a:r>
              <a:rPr lang="en-US" sz="1400" dirty="0" smtClean="0">
                <a:solidFill>
                  <a:schemeClr val="tx1">
                    <a:lumMod val="75000"/>
                    <a:lumOff val="25000"/>
                  </a:schemeClr>
                </a:solidFill>
                <a:latin typeface="Calibri" pitchFamily="34" charset="0"/>
                <a:cs typeface="Calibri" pitchFamily="34" charset="0"/>
              </a:rPr>
              <a:t>City of Knowledge, No 221</a:t>
            </a:r>
          </a:p>
          <a:p>
            <a:r>
              <a:rPr lang="en-US" sz="1400" dirty="0" smtClean="0">
                <a:solidFill>
                  <a:schemeClr val="tx1">
                    <a:lumMod val="75000"/>
                    <a:lumOff val="25000"/>
                  </a:schemeClr>
                </a:solidFill>
                <a:latin typeface="Calibri" pitchFamily="34" charset="0"/>
                <a:cs typeface="Calibri" pitchFamily="34" charset="0"/>
              </a:rPr>
              <a:t>Panama, Republic of Panama</a:t>
            </a:r>
          </a:p>
          <a:p>
            <a:r>
              <a:rPr lang="en-US" sz="1400" dirty="0" smtClean="0">
                <a:solidFill>
                  <a:schemeClr val="tx1">
                    <a:lumMod val="75000"/>
                    <a:lumOff val="25000"/>
                  </a:schemeClr>
                </a:solidFill>
                <a:latin typeface="Calibri" pitchFamily="34" charset="0"/>
                <a:cs typeface="Calibri" pitchFamily="34" charset="0"/>
              </a:rPr>
              <a:t>Tel: +507 301-5748</a:t>
            </a:r>
          </a:p>
        </p:txBody>
      </p:sp>
      <p:sp>
        <p:nvSpPr>
          <p:cNvPr id="11" name="Content Placeholder 2"/>
          <p:cNvSpPr txBox="1">
            <a:spLocks/>
          </p:cNvSpPr>
          <p:nvPr/>
        </p:nvSpPr>
        <p:spPr>
          <a:xfrm>
            <a:off x="4806676" y="198974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Asia/Pacific Office</a:t>
            </a:r>
          </a:p>
          <a:p>
            <a:r>
              <a:rPr lang="en-US" sz="1400" dirty="0" smtClean="0">
                <a:solidFill>
                  <a:schemeClr val="tx1">
                    <a:lumMod val="75000"/>
                    <a:lumOff val="25000"/>
                  </a:schemeClr>
                </a:solidFill>
                <a:latin typeface="Calibri" pitchFamily="34" charset="0"/>
                <a:cs typeface="Calibri" pitchFamily="34" charset="0"/>
              </a:rPr>
              <a:t>Absolute Software, Inc.</a:t>
            </a:r>
          </a:p>
          <a:p>
            <a:r>
              <a:rPr lang="en-US" sz="1400" dirty="0" smtClean="0">
                <a:solidFill>
                  <a:schemeClr val="tx1">
                    <a:lumMod val="75000"/>
                    <a:lumOff val="25000"/>
                  </a:schemeClr>
                </a:solidFill>
                <a:latin typeface="Calibri" pitchFamily="34" charset="0"/>
                <a:cs typeface="Calibri" pitchFamily="34" charset="0"/>
              </a:rPr>
              <a:t>Level 9, Zuellig House Building</a:t>
            </a:r>
          </a:p>
          <a:p>
            <a:r>
              <a:rPr lang="en-US" sz="1400" dirty="0" smtClean="0">
                <a:solidFill>
                  <a:schemeClr val="tx1">
                    <a:lumMod val="75000"/>
                    <a:lumOff val="25000"/>
                  </a:schemeClr>
                </a:solidFill>
                <a:latin typeface="Calibri" pitchFamily="34" charset="0"/>
                <a:cs typeface="Calibri" pitchFamily="34" charset="0"/>
              </a:rPr>
              <a:t>1 Silom Road,</a:t>
            </a:r>
          </a:p>
          <a:p>
            <a:r>
              <a:rPr lang="en-US" sz="1400" dirty="0" smtClean="0">
                <a:solidFill>
                  <a:schemeClr val="tx1">
                    <a:lumMod val="75000"/>
                    <a:lumOff val="25000"/>
                  </a:schemeClr>
                </a:solidFill>
                <a:latin typeface="Calibri" pitchFamily="34" charset="0"/>
                <a:cs typeface="Calibri" pitchFamily="34" charset="0"/>
              </a:rPr>
              <a:t>Kwaeng Silom, Khet Bangrak,</a:t>
            </a:r>
          </a:p>
          <a:p>
            <a:r>
              <a:rPr lang="en-US" sz="1400" dirty="0" smtClean="0">
                <a:solidFill>
                  <a:schemeClr val="tx1">
                    <a:lumMod val="75000"/>
                    <a:lumOff val="25000"/>
                  </a:schemeClr>
                </a:solidFill>
                <a:latin typeface="Calibri" pitchFamily="34" charset="0"/>
                <a:cs typeface="Calibri" pitchFamily="34" charset="0"/>
              </a:rPr>
              <a:t>Bangkok 10500 Thailand</a:t>
            </a:r>
          </a:p>
          <a:p>
            <a:r>
              <a:rPr lang="en-US" sz="1400" dirty="0" smtClean="0">
                <a:solidFill>
                  <a:schemeClr val="tx1">
                    <a:lumMod val="75000"/>
                    <a:lumOff val="25000"/>
                  </a:schemeClr>
                </a:solidFill>
                <a:latin typeface="Calibri" pitchFamily="34" charset="0"/>
                <a:cs typeface="Calibri" pitchFamily="34" charset="0"/>
              </a:rPr>
              <a:t>Tel: +66 2231-8249</a:t>
            </a:r>
          </a:p>
          <a:p>
            <a:endParaRPr lang="en-US" sz="1400" dirty="0" smtClean="0">
              <a:solidFill>
                <a:schemeClr val="tx1">
                  <a:lumMod val="75000"/>
                  <a:lumOff val="25000"/>
                </a:schemeClr>
              </a:solidFill>
              <a:latin typeface="Calibri" pitchFamily="34" charset="0"/>
              <a:cs typeface="Calibri" pitchFamily="34" charset="0"/>
            </a:endParaRPr>
          </a:p>
        </p:txBody>
      </p:sp>
      <p:sp>
        <p:nvSpPr>
          <p:cNvPr id="12" name="Content Placeholder 2"/>
          <p:cNvSpPr txBox="1">
            <a:spLocks/>
          </p:cNvSpPr>
          <p:nvPr/>
        </p:nvSpPr>
        <p:spPr>
          <a:xfrm>
            <a:off x="844276" y="1989740"/>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North American Office</a:t>
            </a:r>
          </a:p>
          <a:p>
            <a:r>
              <a:rPr lang="en-US" sz="1400" dirty="0" smtClean="0">
                <a:solidFill>
                  <a:schemeClr val="tx1">
                    <a:lumMod val="75000"/>
                    <a:lumOff val="25000"/>
                  </a:schemeClr>
                </a:solidFill>
                <a:latin typeface="Calibri" pitchFamily="34" charset="0"/>
                <a:cs typeface="Calibri" pitchFamily="34" charset="0"/>
              </a:rPr>
              <a:t>Absolute Software, Inc.</a:t>
            </a:r>
          </a:p>
          <a:p>
            <a:r>
              <a:rPr lang="en-US" sz="1400" dirty="0" smtClean="0">
                <a:solidFill>
                  <a:schemeClr val="tx1">
                    <a:lumMod val="75000"/>
                    <a:lumOff val="25000"/>
                  </a:schemeClr>
                </a:solidFill>
                <a:latin typeface="Calibri" pitchFamily="34" charset="0"/>
                <a:cs typeface="Calibri" pitchFamily="34" charset="0"/>
              </a:rPr>
              <a:t>19th Floor</a:t>
            </a:r>
          </a:p>
          <a:p>
            <a:r>
              <a:rPr lang="en-US" sz="1400" dirty="0" smtClean="0">
                <a:solidFill>
                  <a:schemeClr val="tx1">
                    <a:lumMod val="75000"/>
                    <a:lumOff val="25000"/>
                  </a:schemeClr>
                </a:solidFill>
                <a:latin typeface="Calibri" pitchFamily="34" charset="0"/>
                <a:cs typeface="Calibri" pitchFamily="34" charset="0"/>
              </a:rPr>
              <a:t>101 Federal Street</a:t>
            </a:r>
          </a:p>
          <a:p>
            <a:r>
              <a:rPr lang="en-US" sz="1400" dirty="0" smtClean="0">
                <a:solidFill>
                  <a:schemeClr val="tx1">
                    <a:lumMod val="75000"/>
                    <a:lumOff val="25000"/>
                  </a:schemeClr>
                </a:solidFill>
                <a:latin typeface="Calibri" pitchFamily="34" charset="0"/>
                <a:cs typeface="Calibri" pitchFamily="34" charset="0"/>
              </a:rPr>
              <a:t>Boston, MA 02110</a:t>
            </a:r>
          </a:p>
          <a:p>
            <a:r>
              <a:rPr lang="en-US" sz="1400" dirty="0" smtClean="0">
                <a:solidFill>
                  <a:schemeClr val="tx1">
                    <a:lumMod val="75000"/>
                    <a:lumOff val="25000"/>
                  </a:schemeClr>
                </a:solidFill>
                <a:latin typeface="Calibri" pitchFamily="34" charset="0"/>
                <a:cs typeface="Calibri" pitchFamily="34" charset="0"/>
              </a:rPr>
              <a:t>United States</a:t>
            </a:r>
          </a:p>
          <a:p>
            <a:r>
              <a:rPr lang="en-US" sz="1400" dirty="0" smtClean="0">
                <a:solidFill>
                  <a:schemeClr val="tx1">
                    <a:lumMod val="75000"/>
                    <a:lumOff val="25000"/>
                  </a:schemeClr>
                </a:solidFill>
                <a:latin typeface="Calibri" pitchFamily="34" charset="0"/>
                <a:cs typeface="Calibri" pitchFamily="34" charset="0"/>
              </a:rPr>
              <a:t>Tel: + 1 617 800-9367</a:t>
            </a:r>
            <a:endParaRPr lang="en-US" sz="1400" dirty="0" smtClean="0">
              <a:solidFill>
                <a:schemeClr val="tx1">
                  <a:lumMod val="75000"/>
                  <a:lumOff val="25000"/>
                </a:schemeClr>
              </a:solidFill>
              <a:latin typeface="Calibri" pitchFamily="34" charset="0"/>
              <a:cs typeface="Calibri" pitchFamily="34" charset="0"/>
            </a:endParaRPr>
          </a:p>
          <a:p>
            <a:r>
              <a:rPr lang="en-US" sz="1400" dirty="0" smtClean="0">
                <a:solidFill>
                  <a:schemeClr val="tx1">
                    <a:lumMod val="75000"/>
                    <a:lumOff val="25000"/>
                  </a:schemeClr>
                </a:solidFill>
                <a:latin typeface="Calibri" pitchFamily="34" charset="0"/>
                <a:cs typeface="Calibri" pitchFamily="34" charset="0"/>
              </a:rPr>
              <a:t> </a:t>
            </a:r>
            <a:endParaRPr lang="en-US" sz="1400" dirty="0">
              <a:solidFill>
                <a:schemeClr val="tx1">
                  <a:lumMod val="75000"/>
                  <a:lumOff val="25000"/>
                </a:schemeClr>
              </a:solidFill>
              <a:latin typeface="Calibri" pitchFamily="34" charset="0"/>
              <a:cs typeface="Calibri" pitchFamily="34" charset="0"/>
            </a:endParaRPr>
          </a:p>
        </p:txBody>
      </p:sp>
      <p:sp>
        <p:nvSpPr>
          <p:cNvPr id="13" name="Content Placeholder 2"/>
          <p:cNvSpPr txBox="1">
            <a:spLocks/>
          </p:cNvSpPr>
          <p:nvPr/>
        </p:nvSpPr>
        <p:spPr>
          <a:xfrm>
            <a:off x="4806676" y="3948395"/>
            <a:ext cx="3581400" cy="2514600"/>
          </a:xfrm>
          <a:prstGeom prst="rect">
            <a:avLst/>
          </a:prstGeom>
        </p:spPr>
        <p:txBody>
          <a:bodyPr vert="horz" lIns="91440" tIns="45720" rIns="91440" bIns="45720" rtlCol="0">
            <a:normAutofit/>
          </a:bodyPr>
          <a:lstStyle/>
          <a:p>
            <a:r>
              <a:rPr lang="en-US" sz="1400" b="1" dirty="0" smtClean="0">
                <a:solidFill>
                  <a:schemeClr val="tx1">
                    <a:lumMod val="75000"/>
                    <a:lumOff val="25000"/>
                  </a:schemeClr>
                </a:solidFill>
                <a:latin typeface="Calibri" pitchFamily="34" charset="0"/>
                <a:cs typeface="Calibri" pitchFamily="34" charset="0"/>
              </a:rPr>
              <a:t>Australian Office</a:t>
            </a:r>
          </a:p>
          <a:p>
            <a:r>
              <a:rPr lang="en-US" sz="1400" dirty="0" smtClean="0">
                <a:solidFill>
                  <a:schemeClr val="tx1">
                    <a:lumMod val="75000"/>
                    <a:lumOff val="25000"/>
                  </a:schemeClr>
                </a:solidFill>
                <a:latin typeface="Calibri" pitchFamily="34" charset="0"/>
                <a:cs typeface="Calibri" pitchFamily="34" charset="0"/>
              </a:rPr>
              <a:t>Absolute Software PTC</a:t>
            </a:r>
          </a:p>
          <a:p>
            <a:r>
              <a:rPr lang="en-US" sz="1400" dirty="0" smtClean="0">
                <a:solidFill>
                  <a:schemeClr val="tx1">
                    <a:lumMod val="75000"/>
                    <a:lumOff val="25000"/>
                  </a:schemeClr>
                </a:solidFill>
                <a:latin typeface="Calibri" pitchFamily="34" charset="0"/>
                <a:cs typeface="Calibri" pitchFamily="34" charset="0"/>
              </a:rPr>
              <a:t>Level 36 Riparian Plaza</a:t>
            </a:r>
          </a:p>
          <a:p>
            <a:r>
              <a:rPr lang="en-US" sz="1400" dirty="0" smtClean="0">
                <a:solidFill>
                  <a:schemeClr val="tx1">
                    <a:lumMod val="75000"/>
                    <a:lumOff val="25000"/>
                  </a:schemeClr>
                </a:solidFill>
                <a:latin typeface="Calibri" pitchFamily="34" charset="0"/>
                <a:cs typeface="Calibri" pitchFamily="34" charset="0"/>
              </a:rPr>
              <a:t>71 Eagle Street</a:t>
            </a:r>
          </a:p>
          <a:p>
            <a:r>
              <a:rPr lang="en-US" sz="1400" dirty="0" smtClean="0">
                <a:solidFill>
                  <a:schemeClr val="tx1">
                    <a:lumMod val="75000"/>
                    <a:lumOff val="25000"/>
                  </a:schemeClr>
                </a:solidFill>
                <a:latin typeface="Calibri" pitchFamily="34" charset="0"/>
                <a:cs typeface="Calibri" pitchFamily="34" charset="0"/>
              </a:rPr>
              <a:t>Brisbane QLD 4000</a:t>
            </a:r>
          </a:p>
          <a:p>
            <a:r>
              <a:rPr lang="en-US" sz="1400" dirty="0" smtClean="0">
                <a:solidFill>
                  <a:schemeClr val="tx1">
                    <a:lumMod val="75000"/>
                    <a:lumOff val="25000"/>
                  </a:schemeClr>
                </a:solidFill>
                <a:latin typeface="Calibri" pitchFamily="34" charset="0"/>
                <a:cs typeface="Calibri" pitchFamily="34" charset="0"/>
              </a:rPr>
              <a:t>Australia</a:t>
            </a:r>
          </a:p>
          <a:p>
            <a:r>
              <a:rPr lang="en-US" sz="1400" dirty="0" smtClean="0">
                <a:solidFill>
                  <a:schemeClr val="tx1">
                    <a:lumMod val="75000"/>
                    <a:lumOff val="25000"/>
                  </a:schemeClr>
                </a:solidFill>
                <a:latin typeface="Calibri" pitchFamily="34" charset="0"/>
                <a:cs typeface="Calibri" pitchFamily="34" charset="0"/>
              </a:rPr>
              <a:t>Tel: +61 7 3121-3079</a:t>
            </a:r>
          </a:p>
        </p:txBody>
      </p:sp>
      <p:sp>
        <p:nvSpPr>
          <p:cNvPr id="14" name="TextBox 13"/>
          <p:cNvSpPr txBox="1"/>
          <p:nvPr/>
        </p:nvSpPr>
        <p:spPr>
          <a:xfrm>
            <a:off x="885120" y="5810110"/>
            <a:ext cx="7181735" cy="400110"/>
          </a:xfrm>
          <a:prstGeom prst="rect">
            <a:avLst/>
          </a:prstGeom>
          <a:noFill/>
        </p:spPr>
        <p:txBody>
          <a:bodyPr wrap="square" rtlCol="0">
            <a:spAutoFit/>
          </a:bodyPr>
          <a:lstStyle/>
          <a:p>
            <a:pPr algn="ctr"/>
            <a:r>
              <a:rPr lang="en-US" sz="2000" b="1" dirty="0" smtClean="0">
                <a:solidFill>
                  <a:schemeClr val="tx1">
                    <a:lumMod val="75000"/>
                    <a:lumOff val="25000"/>
                  </a:schemeClr>
                </a:solidFill>
                <a:latin typeface="Calibri" pitchFamily="34" charset="0"/>
                <a:cs typeface="Calibri" pitchFamily="34" charset="0"/>
              </a:rPr>
              <a:t>Visit us online at: </a:t>
            </a:r>
            <a:r>
              <a:rPr lang="en-US" sz="2000" b="1" dirty="0" smtClean="0">
                <a:solidFill>
                  <a:srgbClr val="008AF2"/>
                </a:solidFill>
                <a:latin typeface="Calibri" pitchFamily="34" charset="0"/>
                <a:cs typeface="Calibri" pitchFamily="34" charset="0"/>
              </a:rPr>
              <a:t>www.absolutesw.com</a:t>
            </a:r>
            <a:endParaRPr lang="en-US" sz="2000" dirty="0"/>
          </a:p>
        </p:txBody>
      </p:sp>
    </p:spTree>
    <p:extLst>
      <p:ext uri="{BB962C8B-B14F-4D97-AF65-F5344CB8AC3E}">
        <p14:creationId xmlns:p14="http://schemas.microsoft.com/office/powerpoint/2010/main" xmlns="" val="20903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2</a:t>
            </a:fld>
            <a:endParaRPr lang="en-US"/>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ight Triangle 18"/>
          <p:cNvSpPr/>
          <p:nvPr/>
        </p:nvSpPr>
        <p:spPr>
          <a:xfrm rot="13405601">
            <a:off x="4472698" y="2605161"/>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62700" y="2483584"/>
            <a:ext cx="4133850" cy="3785652"/>
          </a:xfrm>
          <a:prstGeom prst="rect">
            <a:avLst/>
          </a:prstGeom>
          <a:noFill/>
        </p:spPr>
        <p:txBody>
          <a:bodyPr wrap="square" rtlCol="0">
            <a:spAutoFit/>
          </a:bodyPr>
          <a:lstStyle/>
          <a:p>
            <a:r>
              <a:rPr lang="en-US" sz="2000" b="1" dirty="0" smtClean="0">
                <a:solidFill>
                  <a:schemeClr val="tx1">
                    <a:lumMod val="75000"/>
                    <a:lumOff val="25000"/>
                  </a:schemeClr>
                </a:solidFill>
                <a:latin typeface="Calibri" pitchFamily="34" charset="0"/>
                <a:cs typeface="Calibri" pitchFamily="34" charset="0"/>
              </a:rPr>
              <a:t>Overview</a:t>
            </a:r>
          </a:p>
          <a:p>
            <a:endParaRPr lang="en-US" sz="2000" b="1" dirty="0" smtClean="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Iridium &amp; GSM </a:t>
            </a:r>
          </a:p>
          <a:p>
            <a:endParaRPr lang="en-US" sz="2000" b="1" dirty="0" smtClean="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Inmarsat IsatM2M</a:t>
            </a:r>
          </a:p>
          <a:p>
            <a:endParaRPr lang="en-US" sz="2000" b="1" dirty="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Globalstar</a:t>
            </a:r>
          </a:p>
          <a:p>
            <a:endParaRPr lang="en-US" sz="2000" b="1" dirty="0" smtClean="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Mobile Data Terminals</a:t>
            </a:r>
          </a:p>
          <a:p>
            <a:endParaRPr lang="en-US" sz="2000" b="1" dirty="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a:p>
            <a:endParaRPr lang="en-US" sz="2000" b="1" dirty="0" smtClean="0">
              <a:solidFill>
                <a:schemeClr val="tx1">
                  <a:lumMod val="75000"/>
                  <a:lumOff val="25000"/>
                </a:schemeClr>
              </a:solidFill>
              <a:latin typeface="Calibri" pitchFamily="34" charset="0"/>
              <a:cs typeface="Calibri" pitchFamily="34" charset="0"/>
            </a:endParaRPr>
          </a:p>
        </p:txBody>
      </p:sp>
      <p:sp>
        <p:nvSpPr>
          <p:cNvPr id="21" name="Right Triangle 20"/>
          <p:cNvSpPr/>
          <p:nvPr/>
        </p:nvSpPr>
        <p:spPr>
          <a:xfrm rot="13405601">
            <a:off x="4473733" y="322532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rot="13405601">
            <a:off x="4482223" y="3853972"/>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H="1">
            <a:off x="1067971" y="3630199"/>
            <a:ext cx="6166502" cy="3354"/>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3" name="Right Triangle 12"/>
          <p:cNvSpPr/>
          <p:nvPr/>
        </p:nvSpPr>
        <p:spPr>
          <a:xfrm rot="13405601">
            <a:off x="4480698" y="445385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idx="4294967295"/>
          </p:nvPr>
        </p:nvSpPr>
        <p:spPr>
          <a:xfrm>
            <a:off x="4432270" y="1294623"/>
            <a:ext cx="4711730" cy="1251062"/>
          </a:xfrm>
        </p:spPr>
        <p:txBody>
          <a:bodyPr/>
          <a:lstStyle/>
          <a:p>
            <a:pPr rtl="0" eaLnBrk="1" fontAlgn="base" latinLnBrk="0" hangingPunct="1"/>
            <a:r>
              <a:rPr lang="en-US" sz="2700" b="1" i="0" kern="1200" spc="0" baseline="0" dirty="0" smtClean="0">
                <a:solidFill>
                  <a:srgbClr val="005BA1"/>
                </a:solidFill>
                <a:latin typeface="Calibri"/>
                <a:ea typeface="+mn-ea"/>
                <a:cs typeface="Calibri"/>
              </a:rPr>
              <a:t>Vehicle Hardware Options</a:t>
            </a:r>
          </a:p>
        </p:txBody>
      </p:sp>
      <p:sp>
        <p:nvSpPr>
          <p:cNvPr id="16" name="Right Triangle 15"/>
          <p:cNvSpPr/>
          <p:nvPr/>
        </p:nvSpPr>
        <p:spPr>
          <a:xfrm rot="13405601">
            <a:off x="4483113" y="506833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uck__montage copy.png"/>
          <p:cNvPicPr>
            <a:picLocks noChangeAspect="1"/>
          </p:cNvPicPr>
          <p:nvPr/>
        </p:nvPicPr>
        <p:blipFill>
          <a:blip r:embed="rId3" cstate="print"/>
          <a:stretch>
            <a:fillRect/>
          </a:stretch>
        </p:blipFill>
        <p:spPr>
          <a:xfrm>
            <a:off x="0" y="548624"/>
            <a:ext cx="4172714" cy="6183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3</a:t>
            </a:fld>
            <a:endParaRPr lang="en-US" dirty="0"/>
          </a:p>
        </p:txBody>
      </p:sp>
      <p:sp>
        <p:nvSpPr>
          <p:cNvPr id="16" name="Title 1"/>
          <p:cNvSpPr txBox="1">
            <a:spLocks/>
          </p:cNvSpPr>
          <p:nvPr/>
        </p:nvSpPr>
        <p:spPr>
          <a:xfrm>
            <a:off x="533400" y="740650"/>
            <a:ext cx="76962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smtClean="0">
                <a:ln>
                  <a:noFill/>
                </a:ln>
                <a:solidFill>
                  <a:srgbClr val="005BA1"/>
                </a:solidFill>
                <a:effectLst/>
                <a:uLnTx/>
                <a:uFillTx/>
                <a:latin typeface="Calibri" pitchFamily="34" charset="0"/>
                <a:ea typeface="+mj-ea"/>
                <a:cs typeface="Calibri" pitchFamily="34" charset="0"/>
              </a:rPr>
              <a:t>Hardware Options</a:t>
            </a:r>
            <a:endParaRPr kumimoji="0" lang="en-US" sz="3200" b="1" i="0" u="none" strike="noStrike" kern="1200" cap="none" spc="0" normalizeH="0" baseline="0" noProof="0" dirty="0">
              <a:ln>
                <a:noFill/>
              </a:ln>
              <a:solidFill>
                <a:srgbClr val="005BA1"/>
              </a:solidFill>
              <a:effectLst/>
              <a:uLnTx/>
              <a:uFillTx/>
              <a:latin typeface="Calibri" pitchFamily="34" charset="0"/>
              <a:ea typeface="+mj-ea"/>
              <a:cs typeface="Calibri" pitchFamily="34" charset="0"/>
            </a:endParaRPr>
          </a:p>
        </p:txBody>
      </p:sp>
      <p:graphicFrame>
        <p:nvGraphicFramePr>
          <p:cNvPr id="17" name="Group 4"/>
          <p:cNvGraphicFramePr>
            <a:graphicFrameLocks noGrp="1"/>
          </p:cNvGraphicFramePr>
          <p:nvPr>
            <p:extLst>
              <p:ext uri="{D42A27DB-BD31-4B8C-83A1-F6EECF244321}">
                <p14:modId xmlns:p14="http://schemas.microsoft.com/office/powerpoint/2010/main" xmlns="" val="3095238594"/>
              </p:ext>
            </p:extLst>
          </p:nvPr>
        </p:nvGraphicFramePr>
        <p:xfrm>
          <a:off x="539475" y="2161635"/>
          <a:ext cx="7614698" cy="4192330"/>
        </p:xfrm>
        <a:graphic>
          <a:graphicData uri="http://schemas.openxmlformats.org/drawingml/2006/table">
            <a:tbl>
              <a:tblPr>
                <a:solidFill>
                  <a:srgbClr val="F7FCFF"/>
                </a:solidFill>
                <a:tableStyleId>{3C2FFA5D-87B4-456A-9821-1D502468CF0F}</a:tableStyleId>
              </a:tblPr>
              <a:tblGrid>
                <a:gridCol w="3065795"/>
                <a:gridCol w="1576041"/>
                <a:gridCol w="1512509"/>
                <a:gridCol w="1460353"/>
              </a:tblGrid>
              <a:tr h="997632">
                <a:tc>
                  <a:txBody>
                    <a:bodyPr/>
                    <a:lstStyle/>
                    <a:p>
                      <a:r>
                        <a:rPr kumimoji="0" lang="en-US" sz="1600" b="1" kern="1200" dirty="0" smtClean="0">
                          <a:solidFill>
                            <a:schemeClr val="accent1">
                              <a:lumMod val="50000"/>
                            </a:schemeClr>
                          </a:solidFill>
                          <a:latin typeface="+mn-lt"/>
                          <a:ea typeface="+mn-ea"/>
                          <a:cs typeface="+mn-cs"/>
                        </a:rPr>
                        <a:t> </a:t>
                      </a:r>
                    </a:p>
                    <a:p>
                      <a:r>
                        <a:rPr kumimoji="0" lang="en-US" sz="1600" b="1" kern="1200" dirty="0" smtClean="0">
                          <a:solidFill>
                            <a:schemeClr val="accent1">
                              <a:lumMod val="50000"/>
                            </a:schemeClr>
                          </a:solidFill>
                          <a:latin typeface="+mn-lt"/>
                          <a:ea typeface="+mn-ea"/>
                          <a:cs typeface="+mn-cs"/>
                        </a:rPr>
                        <a:t>  Features</a:t>
                      </a: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600" b="1" dirty="0" smtClean="0">
                        <a:solidFill>
                          <a:schemeClr val="accent1">
                            <a:lumMod val="50000"/>
                          </a:schemeClr>
                        </a:solidFill>
                        <a:latin typeface="+mj-lt"/>
                      </a:endParaRPr>
                    </a:p>
                    <a:p>
                      <a:pPr algn="ctr"/>
                      <a:r>
                        <a:rPr lang="en-US" sz="1600" b="1" dirty="0" smtClean="0">
                          <a:solidFill>
                            <a:schemeClr val="accent1">
                              <a:lumMod val="50000"/>
                            </a:schemeClr>
                          </a:solidFill>
                          <a:latin typeface="+mj-lt"/>
                        </a:rPr>
                        <a:t>Globalstar</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Isat</a:t>
                      </a:r>
                      <a:r>
                        <a:rPr kumimoji="0" lang="en-US" sz="1600" b="1" kern="1200" baseline="0" dirty="0" smtClean="0">
                          <a:solidFill>
                            <a:schemeClr val="accent1">
                              <a:lumMod val="50000"/>
                            </a:schemeClr>
                          </a:solidFill>
                          <a:latin typeface="+mn-lt"/>
                          <a:ea typeface="+mn-ea"/>
                          <a:cs typeface="+mn-cs"/>
                        </a:rPr>
                        <a:t>M2M</a:t>
                      </a:r>
                      <a:endParaRPr kumimoji="0" lang="en-US" sz="1600" b="1" kern="1200" dirty="0" smtClean="0">
                        <a:solidFill>
                          <a:schemeClr val="accent1">
                            <a:lumMod val="50000"/>
                          </a:schemeClr>
                        </a:solidFill>
                        <a:latin typeface="+mn-lt"/>
                        <a:ea typeface="+mn-ea"/>
                        <a:cs typeface="+mn-cs"/>
                      </a:endParaRPr>
                    </a:p>
                    <a:p>
                      <a:pPr algn="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0" lang="en-US" sz="1600" b="1" kern="1200" dirty="0" smtClean="0">
                        <a:solidFill>
                          <a:schemeClr val="accent1">
                            <a:lumMod val="50000"/>
                          </a:schemeClr>
                        </a:solidFill>
                        <a:latin typeface="+mn-lt"/>
                        <a:ea typeface="+mn-ea"/>
                        <a:cs typeface="+mn-cs"/>
                      </a:endParaRPr>
                    </a:p>
                    <a:p>
                      <a:pPr algn="ctr"/>
                      <a:r>
                        <a:rPr kumimoji="0" lang="en-US" sz="1600" b="1" kern="1200" dirty="0" smtClean="0">
                          <a:solidFill>
                            <a:schemeClr val="accent1">
                              <a:lumMod val="50000"/>
                            </a:schemeClr>
                          </a:solidFill>
                          <a:latin typeface="+mn-lt"/>
                          <a:ea typeface="+mn-ea"/>
                          <a:cs typeface="+mn-cs"/>
                        </a:rPr>
                        <a:t>Iridium + GSM</a:t>
                      </a:r>
                    </a:p>
                    <a:p>
                      <a:pPr algn="r"/>
                      <a:endParaRPr lang="en-US" sz="1600" b="1" dirty="0">
                        <a:solidFill>
                          <a:schemeClr val="accent1">
                            <a:lumMod val="50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  GPS Tracking &amp; Digital Inputs</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  Two-way communication &amp; SCADA</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solidFill>
                          <a:schemeClr val="tx1">
                            <a:lumMod val="65000"/>
                            <a:lumOff val="35000"/>
                          </a:schemeClr>
                        </a:solidFill>
                        <a:latin typeface="+mj-lt"/>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kern="1200" cap="none" normalizeH="0" baseline="0" dirty="0" smtClean="0">
                          <a:ln>
                            <a:noFill/>
                          </a:ln>
                          <a:solidFill>
                            <a:schemeClr val="tx1">
                              <a:lumMod val="65000"/>
                              <a:lumOff val="35000"/>
                            </a:schemeClr>
                          </a:solidFill>
                          <a:effectLst/>
                          <a:latin typeface="+mn-lt"/>
                          <a:ea typeface="+mn-ea"/>
                          <a:cs typeface="+mn-cs"/>
                          <a:sym typeface="Arial" charset="0"/>
                        </a:rPr>
                        <a:t>  Driver Logs, Timesheets &amp; Reports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  Engine Diagnostics (J1939/</a:t>
                      </a:r>
                      <a:r>
                        <a:rPr kumimoji="0" lang="en-US" sz="1400" b="1" i="0" u="none" strike="noStrike" cap="none" normalizeH="0" baseline="0" dirty="0" err="1" smtClean="0">
                          <a:ln>
                            <a:noFill/>
                          </a:ln>
                          <a:solidFill>
                            <a:schemeClr val="tx1">
                              <a:lumMod val="65000"/>
                              <a:lumOff val="35000"/>
                            </a:schemeClr>
                          </a:solidFill>
                          <a:effectLst/>
                          <a:latin typeface="+mj-lt"/>
                          <a:ea typeface="ヒラギノ角ゴ ProN W3" charset="0"/>
                          <a:cs typeface="ヒラギノ角ゴ ProN W3" charset="0"/>
                          <a:sym typeface="Arial" charset="0"/>
                        </a:rPr>
                        <a:t>CANBus</a:t>
                      </a:r>
                      <a:r>
                        <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rPr>
                        <a:t>)</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kern="1200" cap="none" normalizeH="0" baseline="0" dirty="0" smtClean="0">
                          <a:ln>
                            <a:noFill/>
                          </a:ln>
                          <a:solidFill>
                            <a:schemeClr val="tx1">
                              <a:lumMod val="65000"/>
                              <a:lumOff val="35000"/>
                            </a:schemeClr>
                          </a:solidFill>
                          <a:effectLst/>
                          <a:latin typeface="+mn-lt"/>
                          <a:ea typeface="+mn-ea"/>
                          <a:cs typeface="+mn-cs"/>
                          <a:sym typeface="Arial" charset="0"/>
                        </a:rPr>
                        <a:t>  </a:t>
                      </a:r>
                      <a:r>
                        <a:rPr kumimoji="0" lang="es-MX" sz="1400" b="1" u="none" strike="noStrike" kern="1200" cap="none" normalizeH="0" baseline="0" noProof="0" dirty="0" smtClean="0">
                          <a:ln>
                            <a:noFill/>
                          </a:ln>
                          <a:solidFill>
                            <a:schemeClr val="tx1">
                              <a:lumMod val="65000"/>
                              <a:lumOff val="35000"/>
                            </a:schemeClr>
                          </a:solidFill>
                          <a:effectLst/>
                          <a:latin typeface="+mn-lt"/>
                          <a:ea typeface="+mn-ea"/>
                          <a:cs typeface="+mn-cs"/>
                          <a:sym typeface="Arial" charset="0"/>
                        </a:rPr>
                        <a:t>Email and SMS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lumMod val="65000"/>
                              <a:lumOff val="35000"/>
                            </a:schemeClr>
                          </a:solidFill>
                          <a:latin typeface="Zapf Dingbats"/>
                          <a:ea typeface="Zapf Dingbats"/>
                          <a:cs typeface="Zapf Dingbats"/>
                          <a:sym typeface="Zapf Dingbats"/>
                        </a:rPr>
                        <a:t>✔</a:t>
                      </a:r>
                      <a:endParaRPr kumimoji="0" lang="en-US" sz="1400" b="1"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751">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400" b="1" u="none" strike="noStrike" cap="none" normalizeH="0" baseline="0" dirty="0" smtClean="0">
                          <a:ln>
                            <a:noFill/>
                          </a:ln>
                          <a:solidFill>
                            <a:schemeClr val="tx1">
                              <a:lumMod val="65000"/>
                              <a:lumOff val="35000"/>
                            </a:schemeClr>
                          </a:solidFill>
                          <a:effectLst/>
                          <a:latin typeface="+mj-lt"/>
                          <a:sym typeface="Arial" charset="0"/>
                        </a:rPr>
                        <a:t>  </a:t>
                      </a:r>
                      <a:r>
                        <a:rPr kumimoji="0" lang="es-MX" sz="1400" b="1" u="none" strike="noStrike" kern="1200" cap="none" normalizeH="0" baseline="0" noProof="0" dirty="0" smtClean="0">
                          <a:ln>
                            <a:noFill/>
                          </a:ln>
                          <a:solidFill>
                            <a:schemeClr val="tx1">
                              <a:lumMod val="65000"/>
                              <a:lumOff val="35000"/>
                            </a:schemeClr>
                          </a:solidFill>
                          <a:effectLst/>
                          <a:latin typeface="+mn-lt"/>
                          <a:ea typeface="+mn-ea"/>
                          <a:cs typeface="+mn-cs"/>
                          <a:sym typeface="Arial" charset="0"/>
                        </a:rPr>
                        <a:t>Full Email and Web Access</a:t>
                      </a: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0" lang="en-US" sz="1400" b="1" kern="1200" dirty="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400" b="1" i="0" u="none" strike="noStrike" cap="none" normalizeH="0" baseline="0" dirty="0" smtClean="0">
                        <a:ln>
                          <a:noFill/>
                        </a:ln>
                        <a:solidFill>
                          <a:schemeClr val="tx1">
                            <a:lumMod val="65000"/>
                            <a:lumOff val="35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kumimoji="0" lang="en-US" sz="1400" b="1" kern="1200" dirty="0" smtClean="0">
                          <a:solidFill>
                            <a:schemeClr val="tx1">
                              <a:lumMod val="65000"/>
                              <a:lumOff val="35000"/>
                            </a:schemeClr>
                          </a:solidFill>
                          <a:latin typeface="+mn-lt"/>
                          <a:ea typeface="+mn-ea"/>
                          <a:cs typeface="+mn-cs"/>
                        </a:rPr>
                        <a:t>GSM Only</a:t>
                      </a:r>
                      <a:endParaRPr kumimoji="0" lang="en-US" sz="1400" b="0" kern="1200" dirty="0" smtClean="0">
                        <a:solidFill>
                          <a:schemeClr val="tx1">
                            <a:lumMod val="65000"/>
                            <a:lumOff val="35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2482">
                <a:tc>
                  <a:txBody>
                    <a:bodyPr/>
                    <a:lstStyle/>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  Base Price per Vehicle</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accent4">
                              <a:lumMod val="50000"/>
                            </a:schemeClr>
                          </a:solidFill>
                          <a:latin typeface="+mn-lt"/>
                          <a:ea typeface="+mn-ea"/>
                          <a:cs typeface="+mn-cs"/>
                        </a:rPr>
                        <a:t>$300</a:t>
                      </a:r>
                      <a:endParaRPr kumimoji="0" lang="en-US" sz="1600" b="1" kern="1200" dirty="0" smtClean="0">
                        <a:solidFill>
                          <a:schemeClr val="accent4">
                            <a:lumMod val="50000"/>
                          </a:schemeClr>
                        </a:solidFill>
                        <a:latin typeface="+mn-lt"/>
                        <a:ea typeface="+mn-ea"/>
                        <a:cs typeface="+mn-cs"/>
                      </a:endParaRPr>
                    </a:p>
                    <a:p>
                      <a:pPr algn="ctr"/>
                      <a:endParaRPr kumimoji="0" lang="en-US" sz="1600" b="1" kern="1200" dirty="0">
                        <a:solidFill>
                          <a:schemeClr val="accent4">
                            <a:lumMod val="50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lang="en-US" sz="1600" b="1" kern="1200" dirty="0" smtClean="0">
                          <a:solidFill>
                            <a:schemeClr val="accent4">
                              <a:lumMod val="50000"/>
                            </a:schemeClr>
                          </a:solidFill>
                          <a:latin typeface="+mn-lt"/>
                          <a:ea typeface="+mn-ea"/>
                          <a:cs typeface="+mn-cs"/>
                        </a:rPr>
                        <a:t>$800</a:t>
                      </a:r>
                      <a:endParaRPr kumimoji="0" lang="en-US" sz="1600" b="1" kern="1200" dirty="0" smtClean="0">
                        <a:solidFill>
                          <a:schemeClr val="accent4">
                            <a:lumMod val="50000"/>
                          </a:schemeClr>
                        </a:solidFill>
                        <a:latin typeface="+mn-lt"/>
                        <a:ea typeface="+mn-ea"/>
                        <a:cs typeface="+mn-cs"/>
                      </a:endParaRPr>
                    </a:p>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defRPr/>
                      </a:pPr>
                      <a:r>
                        <a:rPr kumimoji="0" lang="en-US" sz="1600" b="1" i="0" u="none" strike="noStrike" kern="1200" cap="none" normalizeH="0" baseline="0" dirty="0" smtClean="0">
                          <a:ln>
                            <a:noFill/>
                          </a:ln>
                          <a:solidFill>
                            <a:schemeClr val="accent4">
                              <a:lumMod val="50000"/>
                            </a:schemeClr>
                          </a:solidFill>
                          <a:effectLst/>
                          <a:latin typeface="+mn-lt"/>
                          <a:ea typeface="ヒラギノ角ゴ ProN W3" charset="0"/>
                          <a:cs typeface="ヒラギノ角ゴ ProN W3" charset="0"/>
                          <a:sym typeface="Arial" charset="0"/>
                        </a:rPr>
                        <a:t>$1,000</a:t>
                      </a:r>
                    </a:p>
                    <a:p>
                      <a:pPr marL="0" marR="0" lvl="0" indent="0" algn="ct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r>
              <a:tr h="442482">
                <a:tc>
                  <a:txBody>
                    <a:bodyPr/>
                    <a:lstStyle/>
                    <a:p>
                      <a:pPr marL="0" marR="0" lvl="0" indent="0" algn="l"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  add </a:t>
                      </a:r>
                      <a:r>
                        <a:rPr kumimoji="0" lang="en-US" sz="1600" b="1" u="none" strike="noStrike" kern="1200" cap="none" normalizeH="0" baseline="0" dirty="0" smtClean="0">
                          <a:ln>
                            <a:noFill/>
                          </a:ln>
                          <a:solidFill>
                            <a:schemeClr val="accent4">
                              <a:lumMod val="50000"/>
                            </a:schemeClr>
                          </a:solidFill>
                          <a:effectLst/>
                          <a:latin typeface="+mn-lt"/>
                          <a:ea typeface="+mn-ea"/>
                          <a:cs typeface="+mn-cs"/>
                          <a:sym typeface="Arial" charset="0"/>
                        </a:rPr>
                        <a:t>Mobile Data Terminal</a:t>
                      </a:r>
                    </a:p>
                    <a:p>
                      <a:pPr marL="0" marR="0" lvl="0" indent="0" algn="l"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kumimoji="0" lang="en-US" sz="1200" b="1" kern="1200" dirty="0" smtClean="0">
                          <a:solidFill>
                            <a:schemeClr val="accent4">
                              <a:lumMod val="50000"/>
                            </a:schemeClr>
                          </a:solidFill>
                          <a:latin typeface="+mn-lt"/>
                          <a:ea typeface="+mn-ea"/>
                          <a:cs typeface="+mn-cs"/>
                        </a:rPr>
                        <a:t>(not</a:t>
                      </a:r>
                      <a:r>
                        <a:rPr kumimoji="0" lang="en-US" sz="1200" b="1" kern="1200" baseline="0" dirty="0" smtClean="0">
                          <a:solidFill>
                            <a:schemeClr val="accent4">
                              <a:lumMod val="50000"/>
                            </a:schemeClr>
                          </a:solidFill>
                          <a:latin typeface="+mn-lt"/>
                          <a:ea typeface="+mn-ea"/>
                          <a:cs typeface="+mn-cs"/>
                        </a:rPr>
                        <a:t> supported)</a:t>
                      </a:r>
                      <a:endParaRPr kumimoji="0" lang="en-US" sz="1200" b="1" kern="1200" dirty="0" smtClean="0">
                        <a:solidFill>
                          <a:schemeClr val="accent4">
                            <a:lumMod val="50000"/>
                          </a:schemeClr>
                        </a:solidFill>
                        <a:latin typeface="+mn-lt"/>
                        <a:ea typeface="+mn-ea"/>
                        <a:cs typeface="+mn-cs"/>
                      </a:endParaRPr>
                    </a:p>
                    <a:p>
                      <a:pPr algn="ctr"/>
                      <a:endParaRPr kumimoji="0" lang="en-US" sz="1600" b="1" kern="1200" dirty="0">
                        <a:solidFill>
                          <a:schemeClr val="accent4">
                            <a:lumMod val="50000"/>
                          </a:schemeClr>
                        </a:solidFill>
                        <a:latin typeface="+mn-lt"/>
                        <a:ea typeface="+mn-ea"/>
                        <a:cs typeface="+mn-cs"/>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defRPr/>
                      </a:pPr>
                      <a:r>
                        <a:rPr kumimoji="0" lang="en-US" sz="1600" b="1" kern="1200" dirty="0" smtClean="0">
                          <a:solidFill>
                            <a:schemeClr val="accent4">
                              <a:lumMod val="50000"/>
                            </a:schemeClr>
                          </a:solidFill>
                          <a:latin typeface="+mn-lt"/>
                          <a:ea typeface="+mn-ea"/>
                          <a:cs typeface="+mn-cs"/>
                        </a:rPr>
                        <a:t>+$1,500</a:t>
                      </a:r>
                    </a:p>
                    <a:p>
                      <a:pPr marL="0" marR="0" lvl="0" indent="0" algn="r" defTabSz="914400" rtl="0" eaLnBrk="1" fontAlgn="base" latinLnBrk="0" hangingPunct="1">
                        <a:lnSpc>
                          <a:spcPct val="100000"/>
                        </a:lnSpc>
                        <a:spcBef>
                          <a:spcPct val="0"/>
                        </a:spcBef>
                        <a:spcAft>
                          <a:spcPct val="0"/>
                        </a:spcAft>
                        <a:buClr>
                          <a:srgbClr val="FF0000"/>
                        </a:buClr>
                        <a:buSzPct val="100000"/>
                        <a:buFont typeface="Wingdings 2" charset="2"/>
                        <a:buNone/>
                        <a:tabLst>
                          <a:tab pos="914400" algn="l"/>
                        </a:tabLst>
                      </a:pPr>
                      <a:endPar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endParaRP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c>
                  <a:txBody>
                    <a:bodyPr/>
                    <a:lstStyle/>
                    <a:p>
                      <a:pPr marL="0" marR="0" lvl="0" indent="0" algn="ctr" defTabSz="914400" rtl="0" eaLnBrk="1" fontAlgn="base" latinLnBrk="0" hangingPunct="1">
                        <a:lnSpc>
                          <a:spcPct val="150000"/>
                        </a:lnSpc>
                        <a:spcBef>
                          <a:spcPct val="0"/>
                        </a:spcBef>
                        <a:spcAft>
                          <a:spcPct val="0"/>
                        </a:spcAft>
                        <a:buClr>
                          <a:srgbClr val="FF0000"/>
                        </a:buClr>
                        <a:buSzPct val="100000"/>
                        <a:buFont typeface="Wingdings 2" charset="2"/>
                        <a:buNone/>
                        <a:tabLst>
                          <a:tab pos="914400" algn="l"/>
                        </a:tabLst>
                      </a:pPr>
                      <a:r>
                        <a:rPr kumimoji="0" lang="en-US" sz="1600" b="1" i="0" u="none" strike="noStrike" cap="none" normalizeH="0" baseline="0" dirty="0" smtClean="0">
                          <a:ln>
                            <a:noFill/>
                          </a:ln>
                          <a:solidFill>
                            <a:schemeClr val="accent4">
                              <a:lumMod val="50000"/>
                            </a:schemeClr>
                          </a:solidFill>
                          <a:effectLst/>
                          <a:latin typeface="+mj-lt"/>
                          <a:ea typeface="ヒラギノ角ゴ ProN W3" charset="0"/>
                          <a:cs typeface="ヒラギノ角ゴ ProN W3" charset="0"/>
                          <a:sym typeface="Arial" charset="0"/>
                        </a:rPr>
                        <a:t>+$1,500</a:t>
                      </a:r>
                    </a:p>
                  </a:txBody>
                  <a:tcPr marL="41728" marR="41728" marT="41728" marB="41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F0C6"/>
                    </a:solidFill>
                  </a:tcPr>
                </a:tc>
              </a:tr>
            </a:tbl>
          </a:graphicData>
        </a:graphic>
      </p:graphicFrame>
      <p:pic>
        <p:nvPicPr>
          <p:cNvPr id="18" name="Picture 17" descr="globalstar.png"/>
          <p:cNvPicPr>
            <a:picLocks noChangeAspect="1"/>
          </p:cNvPicPr>
          <p:nvPr/>
        </p:nvPicPr>
        <p:blipFill>
          <a:blip r:embed="rId3" cstate="print"/>
          <a:stretch>
            <a:fillRect/>
          </a:stretch>
        </p:blipFill>
        <p:spPr>
          <a:xfrm>
            <a:off x="4129724" y="1444443"/>
            <a:ext cx="749516" cy="963664"/>
          </a:xfrm>
          <a:prstGeom prst="rect">
            <a:avLst/>
          </a:prstGeom>
        </p:spPr>
      </p:pic>
      <p:pic>
        <p:nvPicPr>
          <p:cNvPr id="20" name="Picture 19" descr="lsat.png"/>
          <p:cNvPicPr>
            <a:picLocks noChangeAspect="1"/>
          </p:cNvPicPr>
          <p:nvPr/>
        </p:nvPicPr>
        <p:blipFill>
          <a:blip r:embed="rId4" cstate="print"/>
          <a:stretch>
            <a:fillRect/>
          </a:stretch>
        </p:blipFill>
        <p:spPr>
          <a:xfrm>
            <a:off x="5493720" y="1636773"/>
            <a:ext cx="921720" cy="715979"/>
          </a:xfrm>
          <a:prstGeom prst="rect">
            <a:avLst/>
          </a:prstGeom>
        </p:spPr>
      </p:pic>
      <p:pic>
        <p:nvPicPr>
          <p:cNvPr id="22" name="Picture 21" descr="Quake_terminal.png"/>
          <p:cNvPicPr>
            <a:picLocks noChangeAspect="1"/>
          </p:cNvPicPr>
          <p:nvPr/>
        </p:nvPicPr>
        <p:blipFill>
          <a:blip r:embed="rId5" cstate="print"/>
          <a:stretch>
            <a:fillRect/>
          </a:stretch>
        </p:blipFill>
        <p:spPr>
          <a:xfrm>
            <a:off x="6969629" y="1424620"/>
            <a:ext cx="866796" cy="976591"/>
          </a:xfrm>
          <a:prstGeom prst="rect">
            <a:avLst/>
          </a:prstGeom>
        </p:spPr>
      </p:pic>
    </p:spTree>
    <p:extLst>
      <p:ext uri="{BB962C8B-B14F-4D97-AF65-F5344CB8AC3E}">
        <p14:creationId xmlns:p14="http://schemas.microsoft.com/office/powerpoint/2010/main" xmlns="" val="387212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s-MX" smtClean="0"/>
              <a:pPr>
                <a:defRPr/>
              </a:pPr>
              <a:t>4</a:t>
            </a:fld>
            <a:endParaRPr lang="es-MX" dirty="0"/>
          </a:p>
        </p:txBody>
      </p:sp>
      <p:sp>
        <p:nvSpPr>
          <p:cNvPr id="3" name="Title 1"/>
          <p:cNvSpPr txBox="1">
            <a:spLocks/>
          </p:cNvSpPr>
          <p:nvPr/>
        </p:nvSpPr>
        <p:spPr>
          <a:xfrm>
            <a:off x="467544" y="792800"/>
            <a:ext cx="7696200" cy="914400"/>
          </a:xfrm>
          <a:prstGeom prst="rect">
            <a:avLst/>
          </a:prstGeom>
        </p:spPr>
        <p:txBody>
          <a:bodyPr>
            <a:noAutofit/>
          </a:bodyPr>
          <a:lstStyle/>
          <a:p>
            <a:r>
              <a:rPr lang="es-MX" sz="3200" b="1" dirty="0" smtClean="0">
                <a:solidFill>
                  <a:srgbClr val="005BA1"/>
                </a:solidFill>
                <a:latin typeface="Calibri" pitchFamily="34" charset="0"/>
              </a:rPr>
              <a:t>Quake Q-PRO – Iridium</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MX" sz="3200" b="1" i="0" u="none" strike="noStrike" kern="1200" cap="none" spc="0" normalizeH="0" baseline="0" dirty="0">
              <a:ln>
                <a:noFill/>
              </a:ln>
              <a:solidFill>
                <a:srgbClr val="005BA1"/>
              </a:solidFill>
              <a:effectLst/>
              <a:uLnTx/>
              <a:uFillTx/>
              <a:latin typeface="Calibri" pitchFamily="34" charset="0"/>
              <a:ea typeface="+mj-ea"/>
              <a:cs typeface="Calibri" pitchFamily="34" charset="0"/>
            </a:endParaRPr>
          </a:p>
        </p:txBody>
      </p:sp>
      <p:sp>
        <p:nvSpPr>
          <p:cNvPr id="19" name="TextBox 18"/>
          <p:cNvSpPr txBox="1"/>
          <p:nvPr/>
        </p:nvSpPr>
        <p:spPr>
          <a:xfrm>
            <a:off x="2267744" y="1431940"/>
            <a:ext cx="6552728" cy="1384995"/>
          </a:xfrm>
          <a:prstGeom prst="rect">
            <a:avLst/>
          </a:prstGeom>
          <a:noFill/>
        </p:spPr>
        <p:txBody>
          <a:bodyPr wrap="square" rtlCol="0">
            <a:spAutoFit/>
          </a:bodyPr>
          <a:lstStyle/>
          <a:p>
            <a:r>
              <a:rPr lang="en-US" sz="1400" dirty="0" smtClean="0">
                <a:solidFill>
                  <a:schemeClr val="tx1">
                    <a:lumMod val="75000"/>
                    <a:lumOff val="25000"/>
                  </a:schemeClr>
                </a:solidFill>
                <a:latin typeface="Calibri" pitchFamily="34" charset="0"/>
                <a:cs typeface="Calibri" pitchFamily="34" charset="0"/>
              </a:rPr>
              <a:t>The Quake Q-PRO transceiver offers GPS tracking, telemetry and engine diagnostics.</a:t>
            </a:r>
          </a:p>
          <a:p>
            <a:endParaRPr lang="en-US" sz="1400" dirty="0">
              <a:solidFill>
                <a:schemeClr val="tx1">
                  <a:lumMod val="75000"/>
                  <a:lumOff val="25000"/>
                </a:schemeClr>
              </a:solidFill>
              <a:latin typeface="Calibri" pitchFamily="34" charset="0"/>
              <a:cs typeface="Calibri" pitchFamily="34" charset="0"/>
            </a:endParaRPr>
          </a:p>
          <a:p>
            <a:r>
              <a:rPr lang="en-US" sz="1400" dirty="0" smtClean="0">
                <a:solidFill>
                  <a:schemeClr val="tx1">
                    <a:lumMod val="75000"/>
                    <a:lumOff val="25000"/>
                  </a:schemeClr>
                </a:solidFill>
                <a:latin typeface="Calibri" pitchFamily="34" charset="0"/>
                <a:cs typeface="Calibri" pitchFamily="34" charset="0"/>
              </a:rPr>
              <a:t>Operating on the Iridium SBD and GSM cellular networks, the Quake Q-PRO Mobile Transceiver Unit (MTU) combines an integrated intelligent GPS, with on-board firmware housed in a tamper resistant enclosure.  With custom script capability, this is our most configurable and programmable option for any application.</a:t>
            </a:r>
            <a:endParaRPr lang="es-MX" sz="1400" dirty="0" smtClean="0">
              <a:solidFill>
                <a:schemeClr val="tx1">
                  <a:lumMod val="75000"/>
                  <a:lumOff val="25000"/>
                </a:schemeClr>
              </a:solidFill>
              <a:latin typeface="Calibri" pitchFamily="34" charset="0"/>
              <a:cs typeface="Calibri"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xmlns="" val="2996306025"/>
              </p:ext>
            </p:extLst>
          </p:nvPr>
        </p:nvGraphicFramePr>
        <p:xfrm>
          <a:off x="611560" y="3160165"/>
          <a:ext cx="4320480" cy="3363093"/>
        </p:xfrm>
        <a:graphic>
          <a:graphicData uri="http://schemas.openxmlformats.org/drawingml/2006/table">
            <a:tbl>
              <a:tblPr firstRow="1" bandRow="1">
                <a:tableStyleId>{BC89EF96-8CEA-46FF-86C4-4CE0E7609802}</a:tableStyleId>
              </a:tblPr>
              <a:tblGrid>
                <a:gridCol w="1912343"/>
                <a:gridCol w="2408137"/>
              </a:tblGrid>
              <a:tr h="333037">
                <a:tc>
                  <a:txBody>
                    <a:bodyPr/>
                    <a:lstStyle/>
                    <a:p>
                      <a:r>
                        <a:rPr lang="en-US" sz="1400" dirty="0" smtClean="0">
                          <a:solidFill>
                            <a:schemeClr val="bg1"/>
                          </a:solidFill>
                        </a:rPr>
                        <a:t>Features</a:t>
                      </a:r>
                      <a:endParaRPr lang="en-US" sz="1400"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Satellite Networks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Iridium, GSM</a:t>
                      </a:r>
                      <a:endParaRPr lang="en-US" sz="1200" b="1" dirty="0">
                        <a:solidFill>
                          <a:srgbClr val="FF0000"/>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Data Rate/Protocol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2.4kbps</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 (SBD), 144kbps (GPRS)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Power</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9-32</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VDC, </a:t>
                      </a:r>
                      <a:r>
                        <a:rPr lang="en-US" sz="1200" b="1" baseline="0" dirty="0" smtClean="0">
                          <a:solidFill>
                            <a:schemeClr val="tx1">
                              <a:lumMod val="75000"/>
                              <a:lumOff val="25000"/>
                            </a:schemeClr>
                          </a:solidFill>
                        </a:rPr>
                        <a:t>3W max (tx)</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lumMod val="75000"/>
                              <a:lumOff val="25000"/>
                            </a:schemeClr>
                          </a:solidFill>
                        </a:rPr>
                        <a:t>Backup Power</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External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Tamper Resistance Level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Level 3 (Iridium</a:t>
                      </a:r>
                      <a:r>
                        <a:rPr lang="en-US" sz="1200" b="1" baseline="0" dirty="0" smtClean="0">
                          <a:solidFill>
                            <a:schemeClr val="tx1">
                              <a:lumMod val="75000"/>
                              <a:lumOff val="25000"/>
                            </a:schemeClr>
                          </a:solidFill>
                        </a:rPr>
                        <a:t> Doppler position</a:t>
                      </a: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GPS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50 Channel Integrated</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Size and Weight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chemeClr val="tx1">
                              <a:lumMod val="75000"/>
                              <a:lumOff val="25000"/>
                            </a:schemeClr>
                          </a:solidFill>
                        </a:rPr>
                        <a:t>119 mm x</a:t>
                      </a:r>
                      <a:r>
                        <a:rPr lang="da-DK" sz="1200" b="1" baseline="0" dirty="0" smtClean="0">
                          <a:solidFill>
                            <a:schemeClr val="tx1">
                              <a:lumMod val="75000"/>
                              <a:lumOff val="25000"/>
                            </a:schemeClr>
                          </a:solidFill>
                        </a:rPr>
                        <a:t> 119 mm</a:t>
                      </a:r>
                      <a:r>
                        <a:rPr lang="da-DK" sz="1200" b="1" dirty="0" smtClean="0">
                          <a:solidFill>
                            <a:schemeClr val="tx1">
                              <a:lumMod val="75000"/>
                              <a:lumOff val="25000"/>
                            </a:schemeClr>
                          </a:solidFill>
                        </a:rPr>
                        <a:t>, 3.9kg</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Sensors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3 Serial RS-232C ,</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J1939 CAN Bus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Environment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nSpc>
                          <a:spcPct val="150000"/>
                        </a:lnSpc>
                      </a:pPr>
                      <a:r>
                        <a:rPr lang="en-US" sz="1200" b="1" dirty="0" smtClean="0">
                          <a:solidFill>
                            <a:schemeClr val="tx1">
                              <a:lumMod val="75000"/>
                              <a:lumOff val="25000"/>
                            </a:schemeClr>
                          </a:solidFill>
                          <a:latin typeface="Calibri" pitchFamily="34" charset="0"/>
                          <a:cs typeface="Calibri" pitchFamily="34" charset="0"/>
                        </a:rPr>
                        <a:t>-40 to +85°C, J1455 &amp; IP67 rated</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502409919"/>
              </p:ext>
            </p:extLst>
          </p:nvPr>
        </p:nvGraphicFramePr>
        <p:xfrm>
          <a:off x="5076056" y="3162082"/>
          <a:ext cx="3744416" cy="3330370"/>
        </p:xfrm>
        <a:graphic>
          <a:graphicData uri="http://schemas.openxmlformats.org/drawingml/2006/table">
            <a:tbl>
              <a:tblPr firstRow="1" bandRow="1">
                <a:tableStyleId>{BC89EF96-8CEA-46FF-86C4-4CE0E7609802}</a:tableStyleId>
              </a:tblPr>
              <a:tblGrid>
                <a:gridCol w="2664296"/>
                <a:gridCol w="1080120"/>
              </a:tblGrid>
              <a:tr h="333037">
                <a:tc>
                  <a:txBody>
                    <a:bodyPr/>
                    <a:lstStyle/>
                    <a:p>
                      <a:r>
                        <a:rPr lang="es-MX" sz="1200" baseline="0" dirty="0" smtClean="0">
                          <a:solidFill>
                            <a:schemeClr val="bg1"/>
                          </a:solidFill>
                        </a:rPr>
                        <a:t>Hardware/Firmware Features</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Timed &amp; Event Reporting</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SCADA/Telemetry </a:t>
                      </a:r>
                      <a:r>
                        <a:rPr lang="en-US" sz="1200" b="1" baseline="0" dirty="0" smtClean="0">
                          <a:solidFill>
                            <a:schemeClr val="tx1">
                              <a:lumMod val="75000"/>
                              <a:lumOff val="25000"/>
                            </a:schemeClr>
                          </a:solidFill>
                        </a:rPr>
                        <a:t>Control Functions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Driver Panic Button</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Geofence</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Entry/Exit</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Change</a:t>
                      </a:r>
                      <a:r>
                        <a:rPr lang="en-US" sz="1200" b="1" baseline="0" dirty="0" smtClean="0">
                          <a:solidFill>
                            <a:schemeClr val="tx1">
                              <a:lumMod val="75000"/>
                              <a:lumOff val="25000"/>
                            </a:schemeClr>
                          </a:solidFill>
                        </a:rPr>
                        <a:t> of Speed (over/under speed)</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400" b="1" dirty="0" smtClean="0">
                          <a:solidFill>
                            <a:schemeClr val="bg1"/>
                          </a:solidFill>
                        </a:rPr>
                        <a:t>Other</a:t>
                      </a:r>
                      <a:endParaRPr lang="en-US" sz="1400" b="1"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Logfile (positions)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&gt;50,000</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Remotely update scripts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Yes</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dirty="0" smtClean="0">
                          <a:solidFill>
                            <a:schemeClr val="tx1">
                              <a:lumMod val="75000"/>
                              <a:lumOff val="25000"/>
                            </a:schemeClr>
                          </a:solidFill>
                        </a:rPr>
                        <a:t>Retrieve position log remotely</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Yes</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pic>
        <p:nvPicPr>
          <p:cNvPr id="8" name="Picture 7" descr="checkmark.png"/>
          <p:cNvPicPr>
            <a:picLocks noChangeAspect="1"/>
          </p:cNvPicPr>
          <p:nvPr/>
        </p:nvPicPr>
        <p:blipFill>
          <a:blip r:embed="rId3" cstate="print"/>
          <a:stretch>
            <a:fillRect/>
          </a:stretch>
        </p:blipFill>
        <p:spPr>
          <a:xfrm>
            <a:off x="8172400" y="3527135"/>
            <a:ext cx="283465" cy="219456"/>
          </a:xfrm>
          <a:prstGeom prst="rect">
            <a:avLst/>
          </a:prstGeom>
        </p:spPr>
      </p:pic>
      <p:pic>
        <p:nvPicPr>
          <p:cNvPr id="9" name="Picture 8" descr="checkmark.png"/>
          <p:cNvPicPr>
            <a:picLocks noChangeAspect="1"/>
          </p:cNvPicPr>
          <p:nvPr/>
        </p:nvPicPr>
        <p:blipFill>
          <a:blip r:embed="rId3" cstate="print"/>
          <a:stretch>
            <a:fillRect/>
          </a:stretch>
        </p:blipFill>
        <p:spPr>
          <a:xfrm>
            <a:off x="8172400" y="3861928"/>
            <a:ext cx="283465" cy="219456"/>
          </a:xfrm>
          <a:prstGeom prst="rect">
            <a:avLst/>
          </a:prstGeom>
        </p:spPr>
      </p:pic>
      <p:pic>
        <p:nvPicPr>
          <p:cNvPr id="10" name="Picture 9" descr="checkmark.png"/>
          <p:cNvPicPr>
            <a:picLocks noChangeAspect="1"/>
          </p:cNvPicPr>
          <p:nvPr/>
        </p:nvPicPr>
        <p:blipFill>
          <a:blip r:embed="rId3" cstate="print"/>
          <a:stretch>
            <a:fillRect/>
          </a:stretch>
        </p:blipFill>
        <p:spPr>
          <a:xfrm>
            <a:off x="8172400" y="4195193"/>
            <a:ext cx="283465" cy="219456"/>
          </a:xfrm>
          <a:prstGeom prst="rect">
            <a:avLst/>
          </a:prstGeom>
        </p:spPr>
      </p:pic>
      <p:pic>
        <p:nvPicPr>
          <p:cNvPr id="11" name="Picture 10" descr="checkmark.png"/>
          <p:cNvPicPr>
            <a:picLocks noChangeAspect="1"/>
          </p:cNvPicPr>
          <p:nvPr/>
        </p:nvPicPr>
        <p:blipFill>
          <a:blip r:embed="rId3" cstate="print"/>
          <a:stretch>
            <a:fillRect/>
          </a:stretch>
        </p:blipFill>
        <p:spPr>
          <a:xfrm>
            <a:off x="8172400" y="4529986"/>
            <a:ext cx="283465" cy="219456"/>
          </a:xfrm>
          <a:prstGeom prst="rect">
            <a:avLst/>
          </a:prstGeom>
        </p:spPr>
      </p:pic>
      <p:pic>
        <p:nvPicPr>
          <p:cNvPr id="12" name="Picture 11" descr="checkmark.png"/>
          <p:cNvPicPr>
            <a:picLocks noChangeAspect="1"/>
          </p:cNvPicPr>
          <p:nvPr/>
        </p:nvPicPr>
        <p:blipFill>
          <a:blip r:embed="rId3" cstate="print"/>
          <a:stretch>
            <a:fillRect/>
          </a:stretch>
        </p:blipFill>
        <p:spPr>
          <a:xfrm>
            <a:off x="8172400" y="4865728"/>
            <a:ext cx="283465" cy="219456"/>
          </a:xfrm>
          <a:prstGeom prst="rect">
            <a:avLst/>
          </a:prstGeom>
        </p:spPr>
      </p:pic>
      <p:pic>
        <p:nvPicPr>
          <p:cNvPr id="14" name="Picture 13" descr="Quake_terminal.png"/>
          <p:cNvPicPr>
            <a:picLocks noChangeAspect="1"/>
          </p:cNvPicPr>
          <p:nvPr/>
        </p:nvPicPr>
        <p:blipFill>
          <a:blip r:embed="rId4" cstate="print"/>
          <a:stretch>
            <a:fillRect/>
          </a:stretch>
        </p:blipFill>
        <p:spPr>
          <a:xfrm>
            <a:off x="683569" y="1449260"/>
            <a:ext cx="1309778" cy="1475684"/>
          </a:xfrm>
          <a:prstGeom prst="rect">
            <a:avLst/>
          </a:prstGeom>
        </p:spPr>
      </p:pic>
    </p:spTree>
    <p:extLst>
      <p:ext uri="{BB962C8B-B14F-4D97-AF65-F5344CB8AC3E}">
        <p14:creationId xmlns:p14="http://schemas.microsoft.com/office/powerpoint/2010/main" xmlns="" val="177565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s-MX" smtClean="0"/>
              <a:pPr>
                <a:defRPr/>
              </a:pPr>
              <a:t>5</a:t>
            </a:fld>
            <a:endParaRPr lang="es-MX" dirty="0"/>
          </a:p>
        </p:txBody>
      </p:sp>
      <p:sp>
        <p:nvSpPr>
          <p:cNvPr id="3" name="Title 1"/>
          <p:cNvSpPr txBox="1">
            <a:spLocks/>
          </p:cNvSpPr>
          <p:nvPr/>
        </p:nvSpPr>
        <p:spPr>
          <a:xfrm>
            <a:off x="467544" y="792800"/>
            <a:ext cx="7696200" cy="914400"/>
          </a:xfrm>
          <a:prstGeom prst="rect">
            <a:avLst/>
          </a:prstGeom>
        </p:spPr>
        <p:txBody>
          <a:bodyPr>
            <a:noAutofit/>
          </a:bodyPr>
          <a:lstStyle/>
          <a:p>
            <a:r>
              <a:rPr lang="es-MX" sz="3200" b="1" dirty="0" smtClean="0">
                <a:solidFill>
                  <a:srgbClr val="005BA1"/>
                </a:solidFill>
                <a:latin typeface="Calibri" pitchFamily="34" charset="0"/>
              </a:rPr>
              <a:t>DMR 800 – Inmarsat M2M</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MX" sz="3200" b="1" i="0" u="none" strike="noStrike" kern="1200" cap="none" spc="0" normalizeH="0" baseline="0" dirty="0">
              <a:ln>
                <a:noFill/>
              </a:ln>
              <a:solidFill>
                <a:srgbClr val="005BA1"/>
              </a:solidFill>
              <a:effectLst/>
              <a:uLnTx/>
              <a:uFillTx/>
              <a:latin typeface="Calibri" pitchFamily="34" charset="0"/>
              <a:ea typeface="+mj-ea"/>
              <a:cs typeface="Calibri" pitchFamily="34" charset="0"/>
            </a:endParaRPr>
          </a:p>
        </p:txBody>
      </p:sp>
      <p:sp>
        <p:nvSpPr>
          <p:cNvPr id="19" name="TextBox 18"/>
          <p:cNvSpPr txBox="1"/>
          <p:nvPr/>
        </p:nvSpPr>
        <p:spPr>
          <a:xfrm>
            <a:off x="2267744" y="1431940"/>
            <a:ext cx="6248400" cy="1384995"/>
          </a:xfrm>
          <a:prstGeom prst="rect">
            <a:avLst/>
          </a:prstGeom>
          <a:noFill/>
        </p:spPr>
        <p:txBody>
          <a:bodyPr wrap="square" rtlCol="0">
            <a:spAutoFit/>
          </a:bodyPr>
          <a:lstStyle/>
          <a:p>
            <a:r>
              <a:rPr lang="en-US" sz="1400" dirty="0" smtClean="0">
                <a:solidFill>
                  <a:schemeClr val="tx1">
                    <a:lumMod val="75000"/>
                    <a:lumOff val="25000"/>
                  </a:schemeClr>
                </a:solidFill>
                <a:latin typeface="Calibri" pitchFamily="34" charset="0"/>
                <a:cs typeface="Calibri" pitchFamily="34" charset="0"/>
              </a:rPr>
              <a:t>The DMR 800L a compact, lower power consumption option.</a:t>
            </a:r>
          </a:p>
          <a:p>
            <a:r>
              <a:rPr lang="en-US" sz="1400" dirty="0" smtClean="0">
                <a:solidFill>
                  <a:schemeClr val="tx1">
                    <a:lumMod val="75000"/>
                    <a:lumOff val="25000"/>
                  </a:schemeClr>
                </a:solidFill>
                <a:latin typeface="Calibri" pitchFamily="34" charset="0"/>
                <a:cs typeface="Calibri" pitchFamily="34" charset="0"/>
              </a:rPr>
              <a:t>  </a:t>
            </a:r>
          </a:p>
          <a:p>
            <a:r>
              <a:rPr lang="en-US" sz="1400" dirty="0" smtClean="0">
                <a:solidFill>
                  <a:schemeClr val="tx1">
                    <a:lumMod val="75000"/>
                    <a:lumOff val="25000"/>
                  </a:schemeClr>
                </a:solidFill>
                <a:latin typeface="Calibri" pitchFamily="34" charset="0"/>
                <a:cs typeface="Calibri" pitchFamily="34" charset="0"/>
              </a:rPr>
              <a:t>The DMR-800L features an integrated GPS and Inmarsat antenna mounted in a low-profile enclosure. Popular for semi-covert fitments, or cargo tracking this option is the most cost effective when used for event based reporting (i.e. on refrigerated containers), where some level of remote control is needed to change parameters.</a:t>
            </a:r>
            <a:endParaRPr lang="es-MX" sz="1400" dirty="0" smtClean="0">
              <a:solidFill>
                <a:schemeClr val="tx1">
                  <a:lumMod val="75000"/>
                  <a:lumOff val="25000"/>
                </a:schemeClr>
              </a:solidFill>
              <a:latin typeface="Calibri" pitchFamily="34" charset="0"/>
              <a:cs typeface="Calibri"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xmlns="" val="2225696923"/>
              </p:ext>
            </p:extLst>
          </p:nvPr>
        </p:nvGraphicFramePr>
        <p:xfrm>
          <a:off x="611560" y="3155141"/>
          <a:ext cx="4320480" cy="3363093"/>
        </p:xfrm>
        <a:graphic>
          <a:graphicData uri="http://schemas.openxmlformats.org/drawingml/2006/table">
            <a:tbl>
              <a:tblPr firstRow="1" bandRow="1">
                <a:tableStyleId>{BC89EF96-8CEA-46FF-86C4-4CE0E7609802}</a:tableStyleId>
              </a:tblPr>
              <a:tblGrid>
                <a:gridCol w="1912343"/>
                <a:gridCol w="2408137"/>
              </a:tblGrid>
              <a:tr h="333037">
                <a:tc>
                  <a:txBody>
                    <a:bodyPr/>
                    <a:lstStyle/>
                    <a:p>
                      <a:r>
                        <a:rPr lang="en-US" sz="1400" dirty="0" smtClean="0">
                          <a:solidFill>
                            <a:schemeClr val="bg1"/>
                          </a:solidFill>
                        </a:rPr>
                        <a:t>Features</a:t>
                      </a:r>
                      <a:endParaRPr lang="en-US" sz="1400"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Satellite Network</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Inmarsat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Data Rate/Protocol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0.2kbps,</a:t>
                      </a:r>
                      <a:r>
                        <a:rPr lang="en-US" sz="1200" b="1" baseline="0" dirty="0" smtClean="0">
                          <a:solidFill>
                            <a:schemeClr val="tx1">
                              <a:lumMod val="75000"/>
                              <a:lumOff val="25000"/>
                            </a:schemeClr>
                          </a:solidFill>
                        </a:rPr>
                        <a:t> TDMA</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Power</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9-32 VDC,</a:t>
                      </a:r>
                      <a:r>
                        <a:rPr lang="en-US" sz="1200" b="1" baseline="0" dirty="0" smtClean="0">
                          <a:solidFill>
                            <a:schemeClr val="tx1">
                              <a:lumMod val="75000"/>
                              <a:lumOff val="25000"/>
                            </a:schemeClr>
                          </a:solidFill>
                        </a:rPr>
                        <a:t> 12W max (tx)</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lumMod val="75000"/>
                              <a:lumOff val="25000"/>
                            </a:schemeClr>
                          </a:solidFill>
                        </a:rPr>
                        <a:t>Backup Power</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baseline="0" dirty="0" smtClean="0">
                          <a:solidFill>
                            <a:schemeClr val="tx1">
                              <a:lumMod val="75000"/>
                              <a:lumOff val="25000"/>
                            </a:schemeClr>
                          </a:solidFill>
                        </a:rPr>
                        <a:t>External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Tamper resistant level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Level 2 (GPS</a:t>
                      </a:r>
                      <a:r>
                        <a:rPr lang="en-US" sz="1200" b="1" baseline="0" dirty="0" smtClean="0">
                          <a:solidFill>
                            <a:schemeClr val="tx1">
                              <a:lumMod val="75000"/>
                              <a:lumOff val="25000"/>
                            </a:schemeClr>
                          </a:solidFill>
                        </a:rPr>
                        <a:t> jamming detection</a:t>
                      </a: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GPS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16 Channel Integrated</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Size and Weight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chemeClr val="tx1">
                              <a:lumMod val="75000"/>
                              <a:lumOff val="25000"/>
                            </a:schemeClr>
                          </a:solidFill>
                        </a:rPr>
                        <a:t>160 mm x 97 mm, 0.8 kg</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Sensors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4 digital</a:t>
                      </a:r>
                      <a:r>
                        <a:rPr lang="en-US" sz="1200" b="1" baseline="0" dirty="0" smtClean="0">
                          <a:solidFill>
                            <a:schemeClr val="tx1">
                              <a:lumMod val="75000"/>
                              <a:lumOff val="25000"/>
                            </a:schemeClr>
                          </a:solidFill>
                        </a:rPr>
                        <a:t> I/</a:t>
                      </a:r>
                      <a:r>
                        <a:rPr lang="en-US" sz="1200" b="1" dirty="0" smtClean="0">
                          <a:solidFill>
                            <a:schemeClr val="tx1">
                              <a:lumMod val="75000"/>
                              <a:lumOff val="25000"/>
                            </a:schemeClr>
                          </a:solidFill>
                        </a:rPr>
                        <a:t>O,</a:t>
                      </a:r>
                      <a:r>
                        <a:rPr lang="en-US" sz="1200" b="1" baseline="0" dirty="0" smtClean="0">
                          <a:solidFill>
                            <a:schemeClr val="tx1">
                              <a:lumMod val="75000"/>
                              <a:lumOff val="25000"/>
                            </a:schemeClr>
                          </a:solidFill>
                        </a:rPr>
                        <a:t> Serial (RS-232)</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Environment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nSpc>
                          <a:spcPct val="150000"/>
                        </a:lnSpc>
                      </a:pPr>
                      <a:r>
                        <a:rPr lang="en-US" sz="1200" b="1" dirty="0" smtClean="0">
                          <a:solidFill>
                            <a:schemeClr val="tx1">
                              <a:lumMod val="75000"/>
                              <a:lumOff val="25000"/>
                            </a:schemeClr>
                          </a:solidFill>
                          <a:latin typeface="Calibri" pitchFamily="34" charset="0"/>
                          <a:cs typeface="Calibri" pitchFamily="34" charset="0"/>
                        </a:rPr>
                        <a:t>-40 to +85°C, Antenna IP67 rated</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660399061"/>
              </p:ext>
            </p:extLst>
          </p:nvPr>
        </p:nvGraphicFramePr>
        <p:xfrm>
          <a:off x="5076056" y="3155713"/>
          <a:ext cx="3744416" cy="3330370"/>
        </p:xfrm>
        <a:graphic>
          <a:graphicData uri="http://schemas.openxmlformats.org/drawingml/2006/table">
            <a:tbl>
              <a:tblPr firstRow="1" bandRow="1">
                <a:tableStyleId>{BC89EF96-8CEA-46FF-86C4-4CE0E7609802}</a:tableStyleId>
              </a:tblPr>
              <a:tblGrid>
                <a:gridCol w="2664296"/>
                <a:gridCol w="1080120"/>
              </a:tblGrid>
              <a:tr h="333037">
                <a:tc>
                  <a:txBody>
                    <a:bodyPr/>
                    <a:lstStyle/>
                    <a:p>
                      <a:r>
                        <a:rPr lang="es-MX" sz="1200" baseline="0" dirty="0" smtClean="0">
                          <a:solidFill>
                            <a:schemeClr val="bg1"/>
                          </a:solidFill>
                        </a:rPr>
                        <a:t>Hardware/Firmware Features</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Timed &amp; Event Reporting</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SCADA/Telemetry </a:t>
                      </a:r>
                      <a:r>
                        <a:rPr lang="en-US" sz="1200" b="1" baseline="0" dirty="0" smtClean="0">
                          <a:solidFill>
                            <a:schemeClr val="tx1">
                              <a:lumMod val="75000"/>
                              <a:lumOff val="25000"/>
                            </a:schemeClr>
                          </a:solidFill>
                        </a:rPr>
                        <a:t>Control Functions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Driver Panic Button</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Geofence</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Entry/Exit</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Change</a:t>
                      </a:r>
                      <a:r>
                        <a:rPr lang="en-US" sz="1200" b="1" baseline="0" dirty="0" smtClean="0">
                          <a:solidFill>
                            <a:schemeClr val="tx1">
                              <a:lumMod val="75000"/>
                              <a:lumOff val="25000"/>
                            </a:schemeClr>
                          </a:solidFill>
                        </a:rPr>
                        <a:t> of Speed (over/under speed)</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400" b="1" dirty="0" smtClean="0">
                          <a:solidFill>
                            <a:schemeClr val="bg1"/>
                          </a:solidFill>
                        </a:rPr>
                        <a:t>Other</a:t>
                      </a:r>
                      <a:endParaRPr lang="en-US" sz="1400" b="1"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Logfile (positions)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&gt;15,000</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lumMod val="75000"/>
                              <a:lumOff val="25000"/>
                            </a:schemeClr>
                          </a:solidFill>
                        </a:rPr>
                        <a:t>Remotely update scripts</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Yes</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dirty="0" smtClean="0">
                          <a:solidFill>
                            <a:schemeClr val="tx1">
                              <a:lumMod val="75000"/>
                              <a:lumOff val="25000"/>
                            </a:schemeClr>
                          </a:solidFill>
                        </a:rPr>
                        <a:t>Retrieve position log remotely</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Yes</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pic>
        <p:nvPicPr>
          <p:cNvPr id="8" name="Picture 7" descr="checkmark.png"/>
          <p:cNvPicPr>
            <a:picLocks noChangeAspect="1"/>
          </p:cNvPicPr>
          <p:nvPr/>
        </p:nvPicPr>
        <p:blipFill>
          <a:blip r:embed="rId3" cstate="print"/>
          <a:stretch>
            <a:fillRect/>
          </a:stretch>
        </p:blipFill>
        <p:spPr>
          <a:xfrm>
            <a:off x="8172400" y="3527135"/>
            <a:ext cx="283465" cy="219456"/>
          </a:xfrm>
          <a:prstGeom prst="rect">
            <a:avLst/>
          </a:prstGeom>
        </p:spPr>
      </p:pic>
      <p:pic>
        <p:nvPicPr>
          <p:cNvPr id="9" name="Picture 8" descr="checkmark.png"/>
          <p:cNvPicPr>
            <a:picLocks noChangeAspect="1"/>
          </p:cNvPicPr>
          <p:nvPr/>
        </p:nvPicPr>
        <p:blipFill>
          <a:blip r:embed="rId3" cstate="print"/>
          <a:stretch>
            <a:fillRect/>
          </a:stretch>
        </p:blipFill>
        <p:spPr>
          <a:xfrm>
            <a:off x="8172400" y="3861928"/>
            <a:ext cx="283465" cy="219456"/>
          </a:xfrm>
          <a:prstGeom prst="rect">
            <a:avLst/>
          </a:prstGeom>
        </p:spPr>
      </p:pic>
      <p:pic>
        <p:nvPicPr>
          <p:cNvPr id="10" name="Picture 9" descr="checkmark.png"/>
          <p:cNvPicPr>
            <a:picLocks noChangeAspect="1"/>
          </p:cNvPicPr>
          <p:nvPr/>
        </p:nvPicPr>
        <p:blipFill>
          <a:blip r:embed="rId3" cstate="print"/>
          <a:stretch>
            <a:fillRect/>
          </a:stretch>
        </p:blipFill>
        <p:spPr>
          <a:xfrm>
            <a:off x="8172400" y="4195193"/>
            <a:ext cx="283465" cy="219456"/>
          </a:xfrm>
          <a:prstGeom prst="rect">
            <a:avLst/>
          </a:prstGeom>
        </p:spPr>
      </p:pic>
      <p:pic>
        <p:nvPicPr>
          <p:cNvPr id="11" name="Picture 10" descr="checkmark.png"/>
          <p:cNvPicPr>
            <a:picLocks noChangeAspect="1"/>
          </p:cNvPicPr>
          <p:nvPr/>
        </p:nvPicPr>
        <p:blipFill>
          <a:blip r:embed="rId3" cstate="print"/>
          <a:stretch>
            <a:fillRect/>
          </a:stretch>
        </p:blipFill>
        <p:spPr>
          <a:xfrm>
            <a:off x="8172400" y="4529986"/>
            <a:ext cx="283465" cy="219456"/>
          </a:xfrm>
          <a:prstGeom prst="rect">
            <a:avLst/>
          </a:prstGeom>
        </p:spPr>
      </p:pic>
      <p:pic>
        <p:nvPicPr>
          <p:cNvPr id="12" name="Picture 11" descr="checkmark.png"/>
          <p:cNvPicPr>
            <a:picLocks noChangeAspect="1"/>
          </p:cNvPicPr>
          <p:nvPr/>
        </p:nvPicPr>
        <p:blipFill>
          <a:blip r:embed="rId3" cstate="print"/>
          <a:stretch>
            <a:fillRect/>
          </a:stretch>
        </p:blipFill>
        <p:spPr>
          <a:xfrm>
            <a:off x="8172400" y="4865728"/>
            <a:ext cx="283465" cy="219456"/>
          </a:xfrm>
          <a:prstGeom prst="rect">
            <a:avLst/>
          </a:prstGeom>
        </p:spPr>
      </p:pic>
      <p:pic>
        <p:nvPicPr>
          <p:cNvPr id="14" name="Picture 13" descr="lsat.png"/>
          <p:cNvPicPr>
            <a:picLocks noChangeAspect="1"/>
          </p:cNvPicPr>
          <p:nvPr/>
        </p:nvPicPr>
        <p:blipFill>
          <a:blip r:embed="rId4" cstate="print"/>
          <a:stretch>
            <a:fillRect/>
          </a:stretch>
        </p:blipFill>
        <p:spPr>
          <a:xfrm>
            <a:off x="683568" y="1556792"/>
            <a:ext cx="1465313" cy="1282149"/>
          </a:xfrm>
          <a:prstGeom prst="rect">
            <a:avLst/>
          </a:prstGeom>
        </p:spPr>
      </p:pic>
    </p:spTree>
    <p:extLst>
      <p:ext uri="{BB962C8B-B14F-4D97-AF65-F5344CB8AC3E}">
        <p14:creationId xmlns:p14="http://schemas.microsoft.com/office/powerpoint/2010/main" xmlns="" val="2099812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s-MX" smtClean="0"/>
              <a:pPr>
                <a:defRPr/>
              </a:pPr>
              <a:t>6</a:t>
            </a:fld>
            <a:endParaRPr lang="es-MX" dirty="0"/>
          </a:p>
        </p:txBody>
      </p:sp>
      <p:sp>
        <p:nvSpPr>
          <p:cNvPr id="3" name="Title 1"/>
          <p:cNvSpPr txBox="1">
            <a:spLocks/>
          </p:cNvSpPr>
          <p:nvPr/>
        </p:nvSpPr>
        <p:spPr>
          <a:xfrm>
            <a:off x="467544" y="792800"/>
            <a:ext cx="7696200" cy="914400"/>
          </a:xfrm>
          <a:prstGeom prst="rect">
            <a:avLst/>
          </a:prstGeom>
        </p:spPr>
        <p:txBody>
          <a:bodyPr>
            <a:noAutofit/>
          </a:bodyPr>
          <a:lstStyle/>
          <a:p>
            <a:r>
              <a:rPr lang="es-MX" sz="3200" b="1" dirty="0" smtClean="0">
                <a:solidFill>
                  <a:srgbClr val="005BA1"/>
                </a:solidFill>
                <a:latin typeface="Calibri" pitchFamily="34" charset="0"/>
              </a:rPr>
              <a:t>SMARTONE – Globalstar</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s-MX" sz="3200" b="1" i="0" u="none" strike="noStrike" kern="1200" cap="none" spc="0" normalizeH="0" baseline="0" dirty="0">
              <a:ln>
                <a:noFill/>
              </a:ln>
              <a:solidFill>
                <a:srgbClr val="005BA1"/>
              </a:solidFill>
              <a:effectLst/>
              <a:uLnTx/>
              <a:uFillTx/>
              <a:latin typeface="Calibri" pitchFamily="34" charset="0"/>
              <a:ea typeface="+mj-ea"/>
              <a:cs typeface="Calibri" pitchFamily="34" charset="0"/>
            </a:endParaRPr>
          </a:p>
        </p:txBody>
      </p:sp>
      <p:sp>
        <p:nvSpPr>
          <p:cNvPr id="19" name="TextBox 18"/>
          <p:cNvSpPr txBox="1"/>
          <p:nvPr/>
        </p:nvSpPr>
        <p:spPr>
          <a:xfrm>
            <a:off x="2267744" y="1393535"/>
            <a:ext cx="6248400" cy="1600438"/>
          </a:xfrm>
          <a:prstGeom prst="rect">
            <a:avLst/>
          </a:prstGeom>
          <a:noFill/>
        </p:spPr>
        <p:txBody>
          <a:bodyPr wrap="square" rtlCol="0">
            <a:spAutoFit/>
          </a:bodyPr>
          <a:lstStyle/>
          <a:p>
            <a:r>
              <a:rPr lang="en-US" sz="1400" dirty="0" smtClean="0">
                <a:solidFill>
                  <a:schemeClr val="tx1">
                    <a:lumMod val="75000"/>
                    <a:lumOff val="25000"/>
                  </a:schemeClr>
                </a:solidFill>
                <a:latin typeface="Calibri" pitchFamily="34" charset="0"/>
                <a:cs typeface="Calibri" pitchFamily="34" charset="0"/>
              </a:rPr>
              <a:t>The SMARTONE is our smallest, lightest and lowest cost option.  </a:t>
            </a:r>
          </a:p>
          <a:p>
            <a:endParaRPr lang="en-US" sz="1400" dirty="0">
              <a:solidFill>
                <a:schemeClr val="tx1">
                  <a:lumMod val="75000"/>
                  <a:lumOff val="25000"/>
                </a:schemeClr>
              </a:solidFill>
              <a:latin typeface="Calibri" pitchFamily="34" charset="0"/>
              <a:cs typeface="Calibri" pitchFamily="34" charset="0"/>
            </a:endParaRPr>
          </a:p>
          <a:p>
            <a:r>
              <a:rPr lang="en-US" sz="1400" dirty="0" smtClean="0">
                <a:solidFill>
                  <a:schemeClr val="tx1">
                    <a:lumMod val="75000"/>
                    <a:lumOff val="25000"/>
                  </a:schemeClr>
                </a:solidFill>
                <a:latin typeface="Calibri" pitchFamily="34" charset="0"/>
                <a:cs typeface="Calibri" pitchFamily="34" charset="0"/>
              </a:rPr>
              <a:t>This unit features an integrated GPS and Globalstar antenna with internal battery.  A one-way transmitting device, this unit is pre-configured to report on movement and/or other events at intervals from 15 minute to 1 hour. Installation is very straightforward (no antenna or power cabling required).  It is ideal for covert or temporary fitments such as monitoring unpowered cargo and containers</a:t>
            </a:r>
            <a:endParaRPr lang="es-MX" sz="1400" dirty="0" smtClean="0">
              <a:solidFill>
                <a:schemeClr val="tx1">
                  <a:lumMod val="75000"/>
                  <a:lumOff val="25000"/>
                </a:schemeClr>
              </a:solidFill>
              <a:latin typeface="Calibri" pitchFamily="34" charset="0"/>
              <a:cs typeface="Calibri"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xmlns="" val="1097140199"/>
              </p:ext>
            </p:extLst>
          </p:nvPr>
        </p:nvGraphicFramePr>
        <p:xfrm>
          <a:off x="611560" y="3155141"/>
          <a:ext cx="4320480" cy="3363093"/>
        </p:xfrm>
        <a:graphic>
          <a:graphicData uri="http://schemas.openxmlformats.org/drawingml/2006/table">
            <a:tbl>
              <a:tblPr firstRow="1" bandRow="1">
                <a:tableStyleId>{BC89EF96-8CEA-46FF-86C4-4CE0E7609802}</a:tableStyleId>
              </a:tblPr>
              <a:tblGrid>
                <a:gridCol w="1872208"/>
                <a:gridCol w="2448272"/>
              </a:tblGrid>
              <a:tr h="333037">
                <a:tc>
                  <a:txBody>
                    <a:bodyPr/>
                    <a:lstStyle/>
                    <a:p>
                      <a:r>
                        <a:rPr lang="en-US" sz="1400" dirty="0" smtClean="0">
                          <a:solidFill>
                            <a:schemeClr val="bg1"/>
                          </a:solidFill>
                        </a:rPr>
                        <a:t>Features</a:t>
                      </a:r>
                      <a:endParaRPr lang="en-US" sz="1400"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Satellite Network</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Globalstar</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Protocol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Simplex Data Service (SDS)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Power</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i="0" kern="1200" dirty="0" smtClean="0">
                          <a:solidFill>
                            <a:schemeClr val="tx1">
                              <a:lumMod val="75000"/>
                              <a:lumOff val="25000"/>
                            </a:schemeClr>
                          </a:solidFill>
                          <a:latin typeface="+mn-lt"/>
                          <a:ea typeface="+mn-ea"/>
                          <a:cs typeface="+mn-cs"/>
                        </a:rPr>
                        <a:t>9 - 30 VDC</a:t>
                      </a:r>
                      <a:endParaRPr lang="en-US" sz="1200" b="1" dirty="0">
                        <a:solidFill>
                          <a:schemeClr val="tx1">
                            <a:lumMod val="75000"/>
                            <a:lumOff val="25000"/>
                          </a:schemeClr>
                        </a:solidFill>
                        <a:latin typeface="+mn-lt"/>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lumMod val="75000"/>
                              <a:lumOff val="25000"/>
                            </a:schemeClr>
                          </a:solidFill>
                        </a:rPr>
                        <a:t>Backup Power</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baseline="0" dirty="0" smtClean="0">
                          <a:solidFill>
                            <a:schemeClr val="tx1">
                              <a:lumMod val="75000"/>
                              <a:lumOff val="25000"/>
                            </a:schemeClr>
                          </a:solidFill>
                        </a:rPr>
                        <a:t>Internal 4xAA batteries (90 days)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Tamper resistant level</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Level 1</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GPS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12 Channel Integrated</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Size and Weight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solidFill>
                            <a:schemeClr val="tx1">
                              <a:lumMod val="75000"/>
                              <a:lumOff val="25000"/>
                            </a:schemeClr>
                          </a:solidFill>
                        </a:rPr>
                        <a:t>165 mm x 82 mm, 70 g</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Sensors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r>
                        <a:rPr lang="en-US" sz="1200" b="1" dirty="0" smtClean="0">
                          <a:solidFill>
                            <a:schemeClr val="tx1">
                              <a:lumMod val="75000"/>
                              <a:lumOff val="25000"/>
                            </a:schemeClr>
                          </a:solidFill>
                        </a:rPr>
                        <a:t>2 digital</a:t>
                      </a:r>
                      <a:r>
                        <a:rPr lang="en-US" sz="1200" b="1" baseline="0" dirty="0" smtClean="0">
                          <a:solidFill>
                            <a:schemeClr val="tx1">
                              <a:lumMod val="75000"/>
                              <a:lumOff val="25000"/>
                            </a:schemeClr>
                          </a:solidFill>
                        </a:rPr>
                        <a:t> inputs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baseline="0" dirty="0" smtClean="0">
                          <a:solidFill>
                            <a:schemeClr val="tx1">
                              <a:lumMod val="75000"/>
                              <a:lumOff val="25000"/>
                            </a:schemeClr>
                          </a:solidFill>
                        </a:rPr>
                        <a:t>Environment</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nSpc>
                          <a:spcPct val="150000"/>
                        </a:lnSpc>
                      </a:pPr>
                      <a:r>
                        <a:rPr lang="en-US" sz="1200" b="1" dirty="0" smtClean="0">
                          <a:solidFill>
                            <a:schemeClr val="tx1">
                              <a:lumMod val="75000"/>
                              <a:lumOff val="25000"/>
                            </a:schemeClr>
                          </a:solidFill>
                          <a:latin typeface="Calibri" pitchFamily="34" charset="0"/>
                          <a:cs typeface="Calibri" pitchFamily="34" charset="0"/>
                        </a:rPr>
                        <a:t>-30 to</a:t>
                      </a:r>
                      <a:r>
                        <a:rPr lang="en-US" sz="1200" b="1" baseline="0" dirty="0" smtClean="0">
                          <a:solidFill>
                            <a:schemeClr val="tx1">
                              <a:lumMod val="75000"/>
                              <a:lumOff val="25000"/>
                            </a:schemeClr>
                          </a:solidFill>
                          <a:latin typeface="Calibri" pitchFamily="34" charset="0"/>
                          <a:cs typeface="Calibri" pitchFamily="34" charset="0"/>
                        </a:rPr>
                        <a:t> </a:t>
                      </a:r>
                      <a:r>
                        <a:rPr lang="en-US" sz="1200" b="1" dirty="0" smtClean="0">
                          <a:solidFill>
                            <a:schemeClr val="tx1">
                              <a:lumMod val="75000"/>
                              <a:lumOff val="25000"/>
                            </a:schemeClr>
                          </a:solidFill>
                          <a:latin typeface="Calibri" pitchFamily="34" charset="0"/>
                          <a:cs typeface="Calibri" pitchFamily="34" charset="0"/>
                        </a:rPr>
                        <a:t>+60°C, IP67, Intrinsically</a:t>
                      </a:r>
                      <a:r>
                        <a:rPr lang="en-US" sz="1200" b="1" baseline="0" dirty="0" smtClean="0">
                          <a:solidFill>
                            <a:schemeClr val="tx1">
                              <a:lumMod val="75000"/>
                              <a:lumOff val="25000"/>
                            </a:schemeClr>
                          </a:solidFill>
                          <a:latin typeface="Calibri" pitchFamily="34" charset="0"/>
                          <a:cs typeface="Calibri" pitchFamily="34" charset="0"/>
                        </a:rPr>
                        <a:t> Safe</a:t>
                      </a:r>
                      <a:endParaRPr lang="en-US" sz="1200" b="1" dirty="0" smtClean="0">
                        <a:solidFill>
                          <a:schemeClr val="tx1">
                            <a:lumMod val="75000"/>
                            <a:lumOff val="25000"/>
                          </a:schemeClr>
                        </a:solidFill>
                        <a:latin typeface="Calibri" pitchFamily="34" charset="0"/>
                        <a:cs typeface="Calibri" pitchFamily="34" charset="0"/>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502506922"/>
              </p:ext>
            </p:extLst>
          </p:nvPr>
        </p:nvGraphicFramePr>
        <p:xfrm>
          <a:off x="5076056" y="3155713"/>
          <a:ext cx="3744416" cy="3330370"/>
        </p:xfrm>
        <a:graphic>
          <a:graphicData uri="http://schemas.openxmlformats.org/drawingml/2006/table">
            <a:tbl>
              <a:tblPr firstRow="1" bandRow="1">
                <a:tableStyleId>{BC89EF96-8CEA-46FF-86C4-4CE0E7609802}</a:tableStyleId>
              </a:tblPr>
              <a:tblGrid>
                <a:gridCol w="2664296"/>
                <a:gridCol w="1080120"/>
              </a:tblGrid>
              <a:tr h="333037">
                <a:tc>
                  <a:txBody>
                    <a:bodyPr/>
                    <a:lstStyle/>
                    <a:p>
                      <a:r>
                        <a:rPr lang="es-MX" sz="1200" baseline="0" dirty="0" smtClean="0">
                          <a:solidFill>
                            <a:schemeClr val="bg1"/>
                          </a:solidFill>
                        </a:rPr>
                        <a:t>Hardware/Firmware Features</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Timed &amp; Event Reporting</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200" b="1" dirty="0" smtClean="0">
                          <a:solidFill>
                            <a:schemeClr val="tx1">
                              <a:lumMod val="75000"/>
                              <a:lumOff val="25000"/>
                            </a:schemeClr>
                          </a:solidFill>
                        </a:rPr>
                        <a:t>SCADA/Telemetry </a:t>
                      </a:r>
                      <a:r>
                        <a:rPr lang="en-US" sz="1200" b="1" baseline="0" dirty="0" smtClean="0">
                          <a:solidFill>
                            <a:schemeClr val="tx1">
                              <a:lumMod val="75000"/>
                              <a:lumOff val="25000"/>
                            </a:schemeClr>
                          </a:solidFill>
                        </a:rPr>
                        <a:t>Control Functions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Driver Panic Button</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Geofence</a:t>
                      </a:r>
                      <a:r>
                        <a:rPr lang="en-US" sz="1200" b="1" baseline="0" dirty="0" smtClean="0">
                          <a:solidFill>
                            <a:schemeClr val="tx1">
                              <a:lumMod val="75000"/>
                              <a:lumOff val="25000"/>
                            </a:schemeClr>
                          </a:solidFill>
                        </a:rPr>
                        <a:t> </a:t>
                      </a:r>
                      <a:r>
                        <a:rPr lang="en-US" sz="1200" b="1" dirty="0" smtClean="0">
                          <a:solidFill>
                            <a:schemeClr val="tx1">
                              <a:lumMod val="75000"/>
                              <a:lumOff val="25000"/>
                            </a:schemeClr>
                          </a:solidFill>
                        </a:rPr>
                        <a:t>Entry/Exit</a:t>
                      </a: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75000"/>
                              <a:lumOff val="25000"/>
                            </a:schemeClr>
                          </a:solidFill>
                        </a:rPr>
                        <a:t>Change</a:t>
                      </a:r>
                      <a:r>
                        <a:rPr lang="en-US" sz="1200" b="1" baseline="0" dirty="0" smtClean="0">
                          <a:solidFill>
                            <a:schemeClr val="tx1">
                              <a:lumMod val="75000"/>
                              <a:lumOff val="25000"/>
                            </a:schemeClr>
                          </a:solidFill>
                        </a:rPr>
                        <a:t> of Speed (movement)</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n-US" sz="1400" b="1" dirty="0" smtClean="0">
                          <a:solidFill>
                            <a:schemeClr val="bg1"/>
                          </a:solidFill>
                        </a:rPr>
                        <a:t>Other</a:t>
                      </a:r>
                      <a:endParaRPr lang="en-US" sz="1400" b="1" dirty="0">
                        <a:solidFill>
                          <a:schemeClr val="bg1"/>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c>
                  <a:txBody>
                    <a:bodyPr/>
                    <a:lstStyle/>
                    <a:p>
                      <a:endParaRPr lang="en-US" sz="1200" dirty="0"/>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solidFill>
                      <a:srgbClr val="005BA1"/>
                    </a:solidFill>
                  </a:tcPr>
                </a:tc>
              </a:tr>
              <a:tr h="333037">
                <a:tc>
                  <a:txBody>
                    <a:bodyPr/>
                    <a:lstStyle/>
                    <a:p>
                      <a:r>
                        <a:rPr lang="es-MX" sz="1200" b="1" baseline="0" dirty="0" smtClean="0">
                          <a:solidFill>
                            <a:schemeClr val="tx1">
                              <a:lumMod val="75000"/>
                              <a:lumOff val="25000"/>
                            </a:schemeClr>
                          </a:solidFill>
                        </a:rPr>
                        <a:t>Logfile (positions)</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No</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lumMod val="75000"/>
                              <a:lumOff val="25000"/>
                            </a:schemeClr>
                          </a:solidFill>
                        </a:rPr>
                        <a:t>Remotely update scripts</a:t>
                      </a:r>
                      <a:endParaRPr lang="en-US" sz="1200" b="1" dirty="0" smtClean="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No</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r h="333037">
                <a:tc>
                  <a:txBody>
                    <a:bodyPr/>
                    <a:lstStyle/>
                    <a:p>
                      <a:r>
                        <a:rPr lang="es-MX" sz="1200" b="1" dirty="0" smtClean="0">
                          <a:solidFill>
                            <a:schemeClr val="tx1">
                              <a:lumMod val="75000"/>
                              <a:lumOff val="25000"/>
                            </a:schemeClr>
                          </a:solidFill>
                        </a:rPr>
                        <a:t>Retrieve position log remotely</a:t>
                      </a:r>
                      <a:endParaRPr lang="en-US" sz="1200" b="1"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c>
                  <a:txBody>
                    <a:bodyPr/>
                    <a:lstStyle/>
                    <a:p>
                      <a:pPr algn="ctr"/>
                      <a:r>
                        <a:rPr lang="en-US" sz="1200" b="1" i="0" dirty="0" smtClean="0">
                          <a:solidFill>
                            <a:schemeClr val="tx1">
                              <a:lumMod val="75000"/>
                              <a:lumOff val="25000"/>
                            </a:schemeClr>
                          </a:solidFill>
                        </a:rPr>
                        <a:t>No</a:t>
                      </a:r>
                      <a:endParaRPr lang="en-US" sz="1200" b="1" i="0" dirty="0">
                        <a:solidFill>
                          <a:schemeClr val="tx1">
                            <a:lumMod val="75000"/>
                            <a:lumOff val="25000"/>
                          </a:schemeClr>
                        </a:solidFill>
                      </a:endParaRPr>
                    </a:p>
                  </a:txBody>
                  <a:tcPr anchor="ctr">
                    <a:lnL w="3175" cap="flat" cmpd="sng" algn="ctr">
                      <a:solidFill>
                        <a:srgbClr val="005BA1"/>
                      </a:solidFill>
                      <a:prstDash val="solid"/>
                      <a:round/>
                      <a:headEnd type="none" w="med" len="med"/>
                      <a:tailEnd type="none" w="med" len="med"/>
                    </a:lnL>
                    <a:lnR w="3175" cap="flat" cmpd="sng" algn="ctr">
                      <a:solidFill>
                        <a:srgbClr val="005BA1"/>
                      </a:solidFill>
                      <a:prstDash val="solid"/>
                      <a:round/>
                      <a:headEnd type="none" w="med" len="med"/>
                      <a:tailEnd type="none" w="med" len="med"/>
                    </a:lnR>
                    <a:lnT w="3175" cap="flat" cmpd="sng" algn="ctr">
                      <a:solidFill>
                        <a:srgbClr val="005BA1"/>
                      </a:solidFill>
                      <a:prstDash val="solid"/>
                      <a:round/>
                      <a:headEnd type="none" w="med" len="med"/>
                      <a:tailEnd type="none" w="med" len="med"/>
                    </a:lnT>
                    <a:lnB w="3175" cap="flat" cmpd="sng" algn="ctr">
                      <a:solidFill>
                        <a:srgbClr val="005BA1"/>
                      </a:solidFill>
                      <a:prstDash val="solid"/>
                      <a:round/>
                      <a:headEnd type="none" w="med" len="med"/>
                      <a:tailEnd type="none" w="med" len="med"/>
                    </a:lnB>
                  </a:tcPr>
                </a:tc>
              </a:tr>
            </a:tbl>
          </a:graphicData>
        </a:graphic>
      </p:graphicFrame>
      <p:pic>
        <p:nvPicPr>
          <p:cNvPr id="8" name="Picture 7" descr="checkmark.png"/>
          <p:cNvPicPr>
            <a:picLocks noChangeAspect="1"/>
          </p:cNvPicPr>
          <p:nvPr/>
        </p:nvPicPr>
        <p:blipFill>
          <a:blip r:embed="rId3" cstate="print"/>
          <a:stretch>
            <a:fillRect/>
          </a:stretch>
        </p:blipFill>
        <p:spPr>
          <a:xfrm>
            <a:off x="8172400" y="3527135"/>
            <a:ext cx="283465" cy="219456"/>
          </a:xfrm>
          <a:prstGeom prst="rect">
            <a:avLst/>
          </a:prstGeom>
        </p:spPr>
      </p:pic>
      <p:pic>
        <p:nvPicPr>
          <p:cNvPr id="9" name="Picture 8" descr="checkmark.png"/>
          <p:cNvPicPr>
            <a:picLocks noChangeAspect="1"/>
          </p:cNvPicPr>
          <p:nvPr/>
        </p:nvPicPr>
        <p:blipFill>
          <a:blip r:embed="rId3" cstate="print"/>
          <a:stretch>
            <a:fillRect/>
          </a:stretch>
        </p:blipFill>
        <p:spPr>
          <a:xfrm>
            <a:off x="8172400" y="4208074"/>
            <a:ext cx="283465" cy="219456"/>
          </a:xfrm>
          <a:prstGeom prst="rect">
            <a:avLst/>
          </a:prstGeom>
        </p:spPr>
      </p:pic>
      <p:pic>
        <p:nvPicPr>
          <p:cNvPr id="11" name="Picture 10" descr="checkmark.png"/>
          <p:cNvPicPr>
            <a:picLocks noChangeAspect="1"/>
          </p:cNvPicPr>
          <p:nvPr/>
        </p:nvPicPr>
        <p:blipFill>
          <a:blip r:embed="rId3" cstate="print"/>
          <a:stretch>
            <a:fillRect/>
          </a:stretch>
        </p:blipFill>
        <p:spPr>
          <a:xfrm>
            <a:off x="8172400" y="4869160"/>
            <a:ext cx="283465" cy="219456"/>
          </a:xfrm>
          <a:prstGeom prst="rect">
            <a:avLst/>
          </a:prstGeom>
        </p:spPr>
      </p:pic>
      <p:pic>
        <p:nvPicPr>
          <p:cNvPr id="16" name="Picture 15" descr="globalstar_smartone.png"/>
          <p:cNvPicPr>
            <a:picLocks noChangeAspect="1"/>
          </p:cNvPicPr>
          <p:nvPr/>
        </p:nvPicPr>
        <p:blipFill>
          <a:blip r:embed="rId4" cstate="print"/>
          <a:stretch>
            <a:fillRect/>
          </a:stretch>
        </p:blipFill>
        <p:spPr>
          <a:xfrm>
            <a:off x="954431" y="1340768"/>
            <a:ext cx="953273" cy="1728192"/>
          </a:xfrm>
          <a:prstGeom prst="rect">
            <a:avLst/>
          </a:prstGeom>
        </p:spPr>
      </p:pic>
    </p:spTree>
    <p:extLst>
      <p:ext uri="{BB962C8B-B14F-4D97-AF65-F5344CB8AC3E}">
        <p14:creationId xmlns:p14="http://schemas.microsoft.com/office/powerpoint/2010/main" xmlns="" val="164826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s-MX" smtClean="0"/>
              <a:pPr>
                <a:defRPr/>
              </a:pPr>
              <a:t>7</a:t>
            </a:fld>
            <a:endParaRPr lang="es-MX" dirty="0"/>
          </a:p>
        </p:txBody>
      </p:sp>
      <p:sp>
        <p:nvSpPr>
          <p:cNvPr id="14" name="Title 1"/>
          <p:cNvSpPr txBox="1">
            <a:spLocks/>
          </p:cNvSpPr>
          <p:nvPr/>
        </p:nvSpPr>
        <p:spPr>
          <a:xfrm>
            <a:off x="609600" y="792800"/>
            <a:ext cx="8210872" cy="914400"/>
          </a:xfrm>
          <a:prstGeom prst="rect">
            <a:avLst/>
          </a:prstGeom>
        </p:spPr>
        <p:txBody>
          <a:bodyPr>
            <a:normAutofit/>
          </a:bodyPr>
          <a:lstStyle/>
          <a:p>
            <a:pPr lvl="0">
              <a:spcBef>
                <a:spcPct val="0"/>
              </a:spcBef>
              <a:defRPr/>
            </a:pPr>
            <a:r>
              <a:rPr lang="en-US" sz="3200" b="1" dirty="0" smtClean="0">
                <a:solidFill>
                  <a:srgbClr val="005BA1"/>
                </a:solidFill>
                <a:latin typeface="Calibri" pitchFamily="34" charset="0"/>
                <a:ea typeface="+mj-ea"/>
                <a:cs typeface="Calibri" pitchFamily="34" charset="0"/>
              </a:rPr>
              <a:t>Absolute-DX – Mobile Data Terminal</a:t>
            </a:r>
          </a:p>
        </p:txBody>
      </p:sp>
      <p:sp>
        <p:nvSpPr>
          <p:cNvPr id="15" name="TextBox 14"/>
          <p:cNvSpPr txBox="1"/>
          <p:nvPr/>
        </p:nvSpPr>
        <p:spPr>
          <a:xfrm>
            <a:off x="3266263" y="1567837"/>
            <a:ext cx="5184642" cy="1692771"/>
          </a:xfrm>
          <a:prstGeom prst="rect">
            <a:avLst/>
          </a:prstGeom>
          <a:noFill/>
        </p:spPr>
        <p:txBody>
          <a:bodyPr wrap="square" rtlCol="0">
            <a:spAutoFit/>
          </a:bodyPr>
          <a:lstStyle/>
          <a:p>
            <a:pPr lvl="0">
              <a:spcBef>
                <a:spcPct val="0"/>
              </a:spcBef>
              <a:defRPr/>
            </a:pPr>
            <a:r>
              <a:rPr lang="en-US" sz="2400" b="1" dirty="0" smtClean="0">
                <a:solidFill>
                  <a:schemeClr val="tx1">
                    <a:lumMod val="75000"/>
                    <a:lumOff val="25000"/>
                  </a:schemeClr>
                </a:solidFill>
                <a:latin typeface="Calibri" pitchFamily="34" charset="0"/>
                <a:cs typeface="Calibri" pitchFamily="34" charset="0"/>
              </a:rPr>
              <a:t>Messaging and Driver Logbook</a:t>
            </a:r>
            <a:r>
              <a:rPr lang="en-US" b="1" dirty="0">
                <a:solidFill>
                  <a:schemeClr val="tx1">
                    <a:lumMod val="75000"/>
                    <a:lumOff val="25000"/>
                  </a:schemeClr>
                </a:solidFill>
                <a:latin typeface="Calibri" pitchFamily="34" charset="0"/>
                <a:cs typeface="Calibri" pitchFamily="34" charset="0"/>
              </a:rPr>
              <a:t>.</a:t>
            </a:r>
            <a:r>
              <a:rPr lang="en-US" sz="2400" b="1" dirty="0" smtClean="0">
                <a:solidFill>
                  <a:schemeClr val="tx1">
                    <a:lumMod val="75000"/>
                    <a:lumOff val="25000"/>
                  </a:schemeClr>
                </a:solidFill>
                <a:latin typeface="Calibri" pitchFamily="34" charset="0"/>
                <a:cs typeface="Calibri" pitchFamily="34" charset="0"/>
              </a:rPr>
              <a:t/>
            </a:r>
            <a:br>
              <a:rPr lang="en-US" sz="2400" b="1" dirty="0" smtClean="0">
                <a:solidFill>
                  <a:schemeClr val="tx1">
                    <a:lumMod val="75000"/>
                    <a:lumOff val="25000"/>
                  </a:schemeClr>
                </a:solidFill>
                <a:latin typeface="Calibri" pitchFamily="34" charset="0"/>
                <a:cs typeface="Calibri" pitchFamily="34" charset="0"/>
              </a:rPr>
            </a:br>
            <a:r>
              <a:rPr lang="en-US" sz="2000" dirty="0" smtClean="0">
                <a:solidFill>
                  <a:schemeClr val="tx1">
                    <a:lumMod val="75000"/>
                    <a:lumOff val="25000"/>
                  </a:schemeClr>
                </a:solidFill>
                <a:latin typeface="Calibri" pitchFamily="34" charset="0"/>
                <a:cs typeface="Calibri" pitchFamily="34" charset="0"/>
              </a:rPr>
              <a:t>Provides real-time driver job dispatch, driver timekeeping (logbooks), SMS messaging and configurable reports</a:t>
            </a:r>
          </a:p>
          <a:p>
            <a:pPr lvl="0">
              <a:spcBef>
                <a:spcPct val="0"/>
              </a:spcBef>
              <a:defRPr/>
            </a:pPr>
            <a:endParaRPr lang="en-US" sz="2000" dirty="0">
              <a:solidFill>
                <a:schemeClr val="tx1">
                  <a:lumMod val="75000"/>
                  <a:lumOff val="25000"/>
                </a:schemeClr>
              </a:solidFill>
              <a:latin typeface="Calibri" pitchFamily="34" charset="0"/>
              <a:cs typeface="Calibri" pitchFamily="34" charset="0"/>
            </a:endParaRPr>
          </a:p>
        </p:txBody>
      </p:sp>
      <p:sp>
        <p:nvSpPr>
          <p:cNvPr id="16" name="TextBox 15"/>
          <p:cNvSpPr txBox="1"/>
          <p:nvPr/>
        </p:nvSpPr>
        <p:spPr>
          <a:xfrm>
            <a:off x="611560" y="3649618"/>
            <a:ext cx="4464496" cy="2336537"/>
          </a:xfrm>
          <a:prstGeom prst="rect">
            <a:avLst/>
          </a:prstGeom>
          <a:noFill/>
        </p:spPr>
        <p:txBody>
          <a:bodyPr wrap="square" rtlCol="0">
            <a:spAutoFit/>
          </a:bodyPr>
          <a:lstStyle/>
          <a:p>
            <a:pPr>
              <a:lnSpc>
                <a:spcPct val="150000"/>
              </a:lnSpc>
            </a:pPr>
            <a:r>
              <a:rPr lang="en-US" sz="1400" b="1" dirty="0" smtClean="0">
                <a:solidFill>
                  <a:schemeClr val="tx1">
                    <a:lumMod val="75000"/>
                    <a:lumOff val="25000"/>
                  </a:schemeClr>
                </a:solidFill>
                <a:latin typeface="Calibri" pitchFamily="34" charset="0"/>
                <a:cs typeface="Calibri" pitchFamily="34" charset="0"/>
              </a:rPr>
              <a:t>•  800x480 pixel, 178 mm (7”) color TFT LCD display</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Analog resistive touch screen</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Seven backlit function keys for common operations</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Serial port </a:t>
            </a:r>
            <a:r>
              <a:rPr lang="en-US" sz="1400" dirty="0" smtClean="0">
                <a:solidFill>
                  <a:schemeClr val="tx1">
                    <a:lumMod val="75000"/>
                    <a:lumOff val="25000"/>
                  </a:schemeClr>
                </a:solidFill>
                <a:latin typeface="Calibri" pitchFamily="34" charset="0"/>
                <a:cs typeface="Calibri" pitchFamily="34" charset="0"/>
              </a:rPr>
              <a:t>(connects to serial VMS </a:t>
            </a:r>
            <a:r>
              <a:rPr lang="en-US" sz="1400" dirty="0">
                <a:solidFill>
                  <a:schemeClr val="tx1">
                    <a:lumMod val="75000"/>
                    <a:lumOff val="25000"/>
                  </a:schemeClr>
                </a:solidFill>
                <a:latin typeface="Calibri" pitchFamily="34" charset="0"/>
                <a:cs typeface="Calibri" pitchFamily="34" charset="0"/>
              </a:rPr>
              <a:t>e</a:t>
            </a:r>
            <a:r>
              <a:rPr lang="en-US" sz="1400" dirty="0" smtClean="0">
                <a:solidFill>
                  <a:schemeClr val="tx1">
                    <a:lumMod val="75000"/>
                    <a:lumOff val="25000"/>
                  </a:schemeClr>
                </a:solidFill>
                <a:latin typeface="Calibri" pitchFamily="34" charset="0"/>
                <a:cs typeface="Calibri" pitchFamily="34" charset="0"/>
              </a:rPr>
              <a:t>quipment)</a:t>
            </a:r>
          </a:p>
          <a:p>
            <a:pPr>
              <a:lnSpc>
                <a:spcPct val="150000"/>
              </a:lnSpc>
            </a:pPr>
            <a:r>
              <a:rPr lang="en-US" sz="1400" b="1" dirty="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 Ethernet </a:t>
            </a:r>
            <a:r>
              <a:rPr lang="en-US" sz="1400" dirty="0">
                <a:solidFill>
                  <a:schemeClr val="tx1">
                    <a:lumMod val="75000"/>
                    <a:lumOff val="25000"/>
                  </a:schemeClr>
                </a:solidFill>
                <a:latin typeface="Calibri" pitchFamily="34" charset="0"/>
                <a:cs typeface="Calibri" pitchFamily="34" charset="0"/>
              </a:rPr>
              <a:t>(connects to </a:t>
            </a:r>
            <a:r>
              <a:rPr lang="en-US" sz="1400" dirty="0" smtClean="0">
                <a:solidFill>
                  <a:schemeClr val="tx1">
                    <a:lumMod val="75000"/>
                    <a:lumOff val="25000"/>
                  </a:schemeClr>
                </a:solidFill>
                <a:latin typeface="Calibri" pitchFamily="34" charset="0"/>
                <a:cs typeface="Calibri" pitchFamily="34" charset="0"/>
              </a:rPr>
              <a:t>Fleet Broadband VMS equipment)</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Two USB ports </a:t>
            </a:r>
            <a:r>
              <a:rPr lang="en-US" sz="1400" dirty="0" smtClean="0">
                <a:solidFill>
                  <a:schemeClr val="tx1">
                    <a:lumMod val="75000"/>
                    <a:lumOff val="25000"/>
                  </a:schemeClr>
                </a:solidFill>
                <a:latin typeface="Calibri" pitchFamily="34" charset="0"/>
                <a:cs typeface="Calibri" pitchFamily="34" charset="0"/>
              </a:rPr>
              <a:t>(keyboard, mouse or trackball)</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Four additional Digital I/Os</a:t>
            </a:r>
            <a:endParaRPr lang="es-MX" sz="1400" b="1" dirty="0" smtClean="0">
              <a:solidFill>
                <a:schemeClr val="tx1">
                  <a:lumMod val="75000"/>
                  <a:lumOff val="25000"/>
                </a:schemeClr>
              </a:solidFill>
              <a:latin typeface="Calibri" pitchFamily="34" charset="0"/>
              <a:cs typeface="Calibri" pitchFamily="34" charset="0"/>
            </a:endParaRPr>
          </a:p>
        </p:txBody>
      </p:sp>
      <p:sp>
        <p:nvSpPr>
          <p:cNvPr id="17" name="TextBox 16"/>
          <p:cNvSpPr txBox="1"/>
          <p:nvPr/>
        </p:nvSpPr>
        <p:spPr>
          <a:xfrm>
            <a:off x="5292080" y="3649618"/>
            <a:ext cx="3571800" cy="2336537"/>
          </a:xfrm>
          <a:prstGeom prst="rect">
            <a:avLst/>
          </a:prstGeom>
          <a:noFill/>
        </p:spPr>
        <p:txBody>
          <a:bodyPr wrap="square" rtlCol="0">
            <a:spAutoFit/>
          </a:bodyPr>
          <a:lstStyle/>
          <a:p>
            <a:pPr>
              <a:lnSpc>
                <a:spcPct val="150000"/>
              </a:lnSpc>
            </a:pPr>
            <a:r>
              <a:rPr lang="en-US" sz="1400" b="1" dirty="0" smtClean="0">
                <a:solidFill>
                  <a:schemeClr val="tx1">
                    <a:lumMod val="75000"/>
                    <a:lumOff val="25000"/>
                  </a:schemeClr>
                </a:solidFill>
                <a:latin typeface="Calibri" pitchFamily="34" charset="0"/>
                <a:cs typeface="Calibri" pitchFamily="34" charset="0"/>
              </a:rPr>
              <a:t>•  Windows® CE 5.0 operating system</a:t>
            </a:r>
          </a:p>
          <a:p>
            <a:pPr>
              <a:lnSpc>
                <a:spcPct val="150000"/>
              </a:lnSpc>
            </a:pPr>
            <a:r>
              <a:rPr lang="en-US" sz="1400" b="1" dirty="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 AMD </a:t>
            </a:r>
            <a:r>
              <a:rPr lang="en-US" sz="1400" b="1" dirty="0">
                <a:solidFill>
                  <a:schemeClr val="tx1">
                    <a:lumMod val="75000"/>
                    <a:lumOff val="25000"/>
                  </a:schemeClr>
                </a:solidFill>
                <a:latin typeface="Calibri" pitchFamily="34" charset="0"/>
                <a:cs typeface="Calibri" pitchFamily="34" charset="0"/>
              </a:rPr>
              <a:t>Geode™ GX 500 (x86</a:t>
            </a:r>
            <a:r>
              <a:rPr lang="en-US" sz="1400" b="1" dirty="0" smtClean="0">
                <a:solidFill>
                  <a:schemeClr val="tx1">
                    <a:lumMod val="75000"/>
                    <a:lumOff val="25000"/>
                  </a:schemeClr>
                </a:solidFill>
                <a:latin typeface="Calibri" pitchFamily="34" charset="0"/>
                <a:cs typeface="Calibri" pitchFamily="34" charset="0"/>
              </a:rPr>
              <a:t>) processor</a:t>
            </a:r>
            <a:endParaRPr lang="en-US" sz="1400" b="1" dirty="0">
              <a:solidFill>
                <a:schemeClr val="tx1">
                  <a:lumMod val="75000"/>
                  <a:lumOff val="25000"/>
                </a:schemeClr>
              </a:solidFill>
              <a:latin typeface="Calibri" pitchFamily="34" charset="0"/>
              <a:cs typeface="Calibri" pitchFamily="34" charset="0"/>
            </a:endParaRPr>
          </a:p>
          <a:p>
            <a:pPr>
              <a:lnSpc>
                <a:spcPct val="150000"/>
              </a:lnSpc>
            </a:pPr>
            <a:r>
              <a:rPr lang="en-US" sz="1400" b="1" dirty="0">
                <a:solidFill>
                  <a:schemeClr val="tx1">
                    <a:lumMod val="75000"/>
                    <a:lumOff val="25000"/>
                  </a:schemeClr>
                </a:solidFill>
                <a:latin typeface="Calibri" pitchFamily="34" charset="0"/>
                <a:cs typeface="Calibri" pitchFamily="34" charset="0"/>
              </a:rPr>
              <a:t>• </a:t>
            </a:r>
            <a:r>
              <a:rPr lang="en-US" sz="1400" b="1" dirty="0" smtClean="0">
                <a:solidFill>
                  <a:schemeClr val="tx1">
                    <a:lumMod val="75000"/>
                    <a:lumOff val="25000"/>
                  </a:schemeClr>
                </a:solidFill>
                <a:latin typeface="Calibri" pitchFamily="34" charset="0"/>
                <a:cs typeface="Calibri" pitchFamily="34" charset="0"/>
              </a:rPr>
              <a:t> 128MB RAM, 2GB Flash Hard Drive</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8 to 32 VDC power range</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-20 to +60°C operating temperature</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Day/Night Mode Switch</a:t>
            </a:r>
          </a:p>
          <a:p>
            <a:pPr>
              <a:lnSpc>
                <a:spcPct val="150000"/>
              </a:lnSpc>
            </a:pPr>
            <a:r>
              <a:rPr lang="en-US" sz="1400" b="1" dirty="0" smtClean="0">
                <a:solidFill>
                  <a:schemeClr val="tx1">
                    <a:lumMod val="75000"/>
                    <a:lumOff val="25000"/>
                  </a:schemeClr>
                </a:solidFill>
                <a:latin typeface="Calibri" pitchFamily="34" charset="0"/>
                <a:cs typeface="Calibri" pitchFamily="34" charset="0"/>
              </a:rPr>
              <a:t>•  RoHS compliant, CE certified, FCC approved</a:t>
            </a:r>
          </a:p>
        </p:txBody>
      </p:sp>
      <p:pic>
        <p:nvPicPr>
          <p:cNvPr id="82947" name="Picture 3"/>
          <p:cNvPicPr>
            <a:picLocks noChangeAspect="1" noChangeArrowheads="1"/>
          </p:cNvPicPr>
          <p:nvPr/>
        </p:nvPicPr>
        <p:blipFill>
          <a:blip r:embed="rId3" cstate="print"/>
          <a:srcRect/>
          <a:stretch>
            <a:fillRect/>
          </a:stretch>
        </p:blipFill>
        <p:spPr bwMode="auto">
          <a:xfrm>
            <a:off x="693095" y="1508750"/>
            <a:ext cx="2360593" cy="2035465"/>
          </a:xfrm>
          <a:prstGeom prst="rect">
            <a:avLst/>
          </a:prstGeom>
          <a:noFill/>
          <a:ln w="9525">
            <a:noFill/>
            <a:miter lim="800000"/>
            <a:headEnd/>
            <a:tailEnd/>
          </a:ln>
        </p:spPr>
      </p:pic>
    </p:spTree>
    <p:extLst>
      <p:ext uri="{BB962C8B-B14F-4D97-AF65-F5344CB8AC3E}">
        <p14:creationId xmlns:p14="http://schemas.microsoft.com/office/powerpoint/2010/main" xmlns="" val="196950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8</a:t>
            </a:fld>
            <a:endParaRPr lang="en-US"/>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Right Triangle 18"/>
          <p:cNvSpPr/>
          <p:nvPr/>
        </p:nvSpPr>
        <p:spPr>
          <a:xfrm rot="13405601">
            <a:off x="4472698" y="2578417"/>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62700" y="2447986"/>
            <a:ext cx="4133850" cy="3170099"/>
          </a:xfrm>
          <a:prstGeom prst="rect">
            <a:avLst/>
          </a:prstGeom>
          <a:noFill/>
        </p:spPr>
        <p:txBody>
          <a:bodyPr wrap="square" rtlCol="0">
            <a:spAutoFit/>
          </a:bodyPr>
          <a:lstStyle/>
          <a:p>
            <a:r>
              <a:rPr lang="en-US" sz="2000" b="1" dirty="0" smtClean="0">
                <a:solidFill>
                  <a:schemeClr val="tx1">
                    <a:lumMod val="75000"/>
                    <a:lumOff val="25000"/>
                  </a:schemeClr>
                </a:solidFill>
                <a:latin typeface="Calibri" pitchFamily="34" charset="0"/>
                <a:cs typeface="Calibri" pitchFamily="34" charset="0"/>
              </a:rPr>
              <a:t>Overview of Capabilities</a:t>
            </a:r>
          </a:p>
          <a:p>
            <a:endParaRPr lang="en-US" sz="2000" b="1" dirty="0" smtClean="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User Interface</a:t>
            </a:r>
          </a:p>
          <a:p>
            <a:endParaRPr lang="en-US" sz="2000" b="1" dirty="0" smtClean="0">
              <a:solidFill>
                <a:schemeClr val="tx1">
                  <a:lumMod val="75000"/>
                  <a:lumOff val="25000"/>
                </a:schemeClr>
              </a:solidFill>
              <a:latin typeface="Calibri" pitchFamily="34" charset="0"/>
              <a:cs typeface="Calibri" pitchFamily="34" charset="0"/>
            </a:endParaRPr>
          </a:p>
          <a:p>
            <a:pPr marL="0" lvl="1">
              <a:buFont typeface="Arial" pitchFamily="34" charset="0"/>
              <a:buChar char="•"/>
            </a:pPr>
            <a:r>
              <a:rPr lang="en-US" sz="2000" b="1" dirty="0" smtClean="0">
                <a:solidFill>
                  <a:schemeClr val="tx1">
                    <a:lumMod val="75000"/>
                    <a:lumOff val="25000"/>
                  </a:schemeClr>
                </a:solidFill>
                <a:latin typeface="Calibri" pitchFamily="34" charset="0"/>
                <a:cs typeface="Calibri" pitchFamily="34" charset="0"/>
              </a:rPr>
              <a:t>  Fleet Alarms and Messages</a:t>
            </a:r>
          </a:p>
          <a:p>
            <a:pPr marL="0" lvl="1">
              <a:buFont typeface="Arial" pitchFamily="34" charset="0"/>
              <a:buChar char="•"/>
            </a:pPr>
            <a:endParaRPr lang="en-US" sz="2000" b="1" dirty="0" smtClean="0">
              <a:solidFill>
                <a:schemeClr val="tx1">
                  <a:lumMod val="75000"/>
                  <a:lumOff val="25000"/>
                </a:schemeClr>
              </a:solidFill>
              <a:latin typeface="Calibri" pitchFamily="34" charset="0"/>
              <a:cs typeface="Calibri" pitchFamily="34" charset="0"/>
            </a:endParaRPr>
          </a:p>
          <a:p>
            <a:pPr marL="0" lvl="1">
              <a:buFont typeface="Arial" pitchFamily="34" charset="0"/>
              <a:buChar char="•"/>
            </a:pPr>
            <a:r>
              <a:rPr lang="en-US" sz="2000" b="1" dirty="0" smtClean="0">
                <a:solidFill>
                  <a:schemeClr val="tx1">
                    <a:lumMod val="75000"/>
                    <a:lumOff val="25000"/>
                  </a:schemeClr>
                </a:solidFill>
                <a:latin typeface="Calibri" pitchFamily="34" charset="0"/>
                <a:cs typeface="Calibri" pitchFamily="34" charset="0"/>
              </a:rPr>
              <a:t>  Mapping, Tracking and Routing</a:t>
            </a:r>
          </a:p>
          <a:p>
            <a:endParaRPr lang="en-US" sz="2000" b="1" dirty="0">
              <a:solidFill>
                <a:schemeClr val="tx1">
                  <a:lumMod val="75000"/>
                  <a:lumOff val="25000"/>
                </a:schemeClr>
              </a:solidFill>
              <a:latin typeface="Calibri" pitchFamily="34" charset="0"/>
              <a:cs typeface="Calibri" pitchFamily="34" charset="0"/>
            </a:endParaRPr>
          </a:p>
          <a:p>
            <a:r>
              <a:rPr lang="en-US" sz="2000" b="1" dirty="0" smtClean="0">
                <a:solidFill>
                  <a:schemeClr val="tx1">
                    <a:lumMod val="75000"/>
                    <a:lumOff val="25000"/>
                  </a:schemeClr>
                </a:solidFill>
                <a:latin typeface="Calibri" pitchFamily="34" charset="0"/>
                <a:cs typeface="Calibri" pitchFamily="34" charset="0"/>
              </a:rPr>
              <a:t>Cloud Services and Hosting</a:t>
            </a:r>
          </a:p>
          <a:p>
            <a:endParaRPr lang="en-US" sz="2000" b="1" dirty="0" smtClean="0">
              <a:solidFill>
                <a:schemeClr val="tx1">
                  <a:lumMod val="75000"/>
                  <a:lumOff val="25000"/>
                </a:schemeClr>
              </a:solidFill>
              <a:latin typeface="Calibri" pitchFamily="34" charset="0"/>
              <a:cs typeface="Calibri" pitchFamily="34" charset="0"/>
            </a:endParaRPr>
          </a:p>
        </p:txBody>
      </p:sp>
      <p:sp>
        <p:nvSpPr>
          <p:cNvPr id="21" name="Right Triangle 20"/>
          <p:cNvSpPr/>
          <p:nvPr/>
        </p:nvSpPr>
        <p:spPr>
          <a:xfrm rot="13405601">
            <a:off x="4473733" y="3198578"/>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H="1">
            <a:off x="1067971" y="3630199"/>
            <a:ext cx="6166502" cy="3354"/>
          </a:xfrm>
          <a:prstGeom prst="line">
            <a:avLst/>
          </a:prstGeom>
          <a:ln w="19050">
            <a:solidFill>
              <a:schemeClr val="tx1">
                <a:lumMod val="75000"/>
                <a:lumOff val="25000"/>
              </a:schemeClr>
            </a:solidFill>
          </a:ln>
          <a:effectLst>
            <a:outerShdw blurRad="50800" dist="50800" dir="2700000" algn="tl" rotWithShape="0">
              <a:prstClr val="black">
                <a:alpha val="51000"/>
              </a:prstClr>
            </a:outerShdw>
          </a:effectLst>
        </p:spPr>
        <p:style>
          <a:lnRef idx="1">
            <a:schemeClr val="dk1"/>
          </a:lnRef>
          <a:fillRef idx="0">
            <a:schemeClr val="dk1"/>
          </a:fillRef>
          <a:effectRef idx="0">
            <a:schemeClr val="dk1"/>
          </a:effectRef>
          <a:fontRef idx="minor">
            <a:schemeClr val="tx1"/>
          </a:fontRef>
        </p:style>
      </p:cxnSp>
      <p:sp>
        <p:nvSpPr>
          <p:cNvPr id="13" name="Right Triangle 12"/>
          <p:cNvSpPr/>
          <p:nvPr/>
        </p:nvSpPr>
        <p:spPr>
          <a:xfrm rot="13405601">
            <a:off x="4480698" y="5019659"/>
            <a:ext cx="127284" cy="127284"/>
          </a:xfrm>
          <a:prstGeom prst="rtTriangle">
            <a:avLst/>
          </a:prstGeom>
          <a:solidFill>
            <a:srgbClr val="005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idx="4294967295"/>
          </p:nvPr>
        </p:nvSpPr>
        <p:spPr>
          <a:xfrm>
            <a:off x="4432270" y="1294623"/>
            <a:ext cx="4711730" cy="1251062"/>
          </a:xfrm>
        </p:spPr>
        <p:txBody>
          <a:bodyPr/>
          <a:lstStyle/>
          <a:p>
            <a:pPr rtl="0" eaLnBrk="1" fontAlgn="base" latinLnBrk="0" hangingPunct="1"/>
            <a:r>
              <a:rPr lang="en-US" sz="2700" b="1" i="0" kern="1200" spc="0" baseline="0" dirty="0" smtClean="0">
                <a:solidFill>
                  <a:srgbClr val="005BA1"/>
                </a:solidFill>
                <a:latin typeface="Calibri"/>
                <a:ea typeface="+mn-ea"/>
                <a:cs typeface="Calibri"/>
              </a:rPr>
              <a:t>The Fleet Information</a:t>
            </a:r>
            <a:r>
              <a:rPr lang="en-US" sz="2700" b="1" i="0" kern="1200" spc="0" dirty="0" smtClean="0">
                <a:solidFill>
                  <a:srgbClr val="005BA1"/>
                </a:solidFill>
                <a:latin typeface="Calibri"/>
                <a:ea typeface="+mn-ea"/>
                <a:cs typeface="Calibri"/>
              </a:rPr>
              <a:t> System</a:t>
            </a:r>
            <a:endParaRPr lang="en-US" sz="2700" b="1" i="0" kern="1200" spc="0" baseline="0" dirty="0" smtClean="0">
              <a:solidFill>
                <a:srgbClr val="005BA1"/>
              </a:solidFill>
              <a:latin typeface="Calibri"/>
              <a:ea typeface="+mn-ea"/>
              <a:cs typeface="Calibri"/>
            </a:endParaRPr>
          </a:p>
        </p:txBody>
      </p:sp>
      <p:pic>
        <p:nvPicPr>
          <p:cNvPr id="12" name="Picture 11" descr="land_monitor_guy__montage copy.png"/>
          <p:cNvPicPr>
            <a:picLocks noChangeAspect="1"/>
          </p:cNvPicPr>
          <p:nvPr/>
        </p:nvPicPr>
        <p:blipFill>
          <a:blip r:embed="rId3" cstate="print"/>
          <a:stretch>
            <a:fillRect/>
          </a:stretch>
        </p:blipFill>
        <p:spPr>
          <a:xfrm>
            <a:off x="0" y="536902"/>
            <a:ext cx="4187559" cy="6205202"/>
          </a:xfrm>
          <a:prstGeom prst="rect">
            <a:avLst/>
          </a:prstGeom>
        </p:spPr>
      </p:pic>
    </p:spTree>
    <p:extLst>
      <p:ext uri="{BB962C8B-B14F-4D97-AF65-F5344CB8AC3E}">
        <p14:creationId xmlns:p14="http://schemas.microsoft.com/office/powerpoint/2010/main" xmlns="" val="233983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6A18189-2875-4E74-BC34-6E57EA371B35}" type="slidenum">
              <a:rPr lang="en-US" smtClean="0"/>
              <a:pPr>
                <a:defRPr/>
              </a:pPr>
              <a:t>9</a:t>
            </a:fld>
            <a:endParaRPr lang="en-US"/>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85855" y="1582138"/>
            <a:ext cx="4339765" cy="4324261"/>
          </a:xfrm>
          <a:prstGeom prst="rect">
            <a:avLst/>
          </a:prstGeom>
          <a:noFill/>
        </p:spPr>
        <p:txBody>
          <a:bodyPr wrap="square" rtlCol="0">
            <a:spAutoFit/>
          </a:bodyPr>
          <a:lstStyle/>
          <a:p>
            <a:pPr marL="342900" indent="-342900"/>
            <a:r>
              <a:rPr lang="en-US" sz="1800" b="1" dirty="0" smtClean="0">
                <a:solidFill>
                  <a:schemeClr val="tx1">
                    <a:lumMod val="75000"/>
                    <a:lumOff val="25000"/>
                  </a:schemeClr>
                </a:solidFill>
                <a:latin typeface="Calibri" pitchFamily="34" charset="0"/>
                <a:cs typeface="Calibri" pitchFamily="34" charset="0"/>
              </a:rPr>
              <a:t>•  GPS </a:t>
            </a:r>
            <a:r>
              <a:rPr lang="en-US" sz="1800" b="1" dirty="0">
                <a:solidFill>
                  <a:schemeClr val="tx1">
                    <a:lumMod val="75000"/>
                    <a:lumOff val="25000"/>
                  </a:schemeClr>
                </a:solidFill>
                <a:latin typeface="Calibri" pitchFamily="34" charset="0"/>
                <a:cs typeface="Calibri" pitchFamily="34" charset="0"/>
              </a:rPr>
              <a:t>Tracking</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Geographic </a:t>
            </a:r>
            <a:r>
              <a:rPr lang="en-US" sz="1800" b="1" dirty="0">
                <a:solidFill>
                  <a:schemeClr val="tx1">
                    <a:lumMod val="75000"/>
                    <a:lumOff val="25000"/>
                  </a:schemeClr>
                </a:solidFill>
                <a:latin typeface="Calibri" pitchFamily="34" charset="0"/>
                <a:cs typeface="Calibri" pitchFamily="34" charset="0"/>
              </a:rPr>
              <a:t>Information System (GIS)</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Google</a:t>
            </a:r>
            <a:r>
              <a:rPr lang="en-US" sz="1800" b="1" dirty="0">
                <a:solidFill>
                  <a:schemeClr val="tx1">
                    <a:lumMod val="75000"/>
                    <a:lumOff val="25000"/>
                  </a:schemeClr>
                </a:solidFill>
                <a:latin typeface="Calibri" pitchFamily="34" charset="0"/>
                <a:cs typeface="Calibri" pitchFamily="34" charset="0"/>
              </a:rPr>
              <a:t>® Maps </a:t>
            </a:r>
            <a:r>
              <a:rPr lang="en-US" sz="1800" b="1" dirty="0" smtClean="0">
                <a:solidFill>
                  <a:schemeClr val="tx1">
                    <a:lumMod val="75000"/>
                    <a:lumOff val="25000"/>
                  </a:schemeClr>
                </a:solidFill>
                <a:latin typeface="Calibri" pitchFamily="34" charset="0"/>
                <a:cs typeface="Calibri" pitchFamily="34" charset="0"/>
              </a:rPr>
              <a:t>Integration</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2D </a:t>
            </a:r>
            <a:r>
              <a:rPr lang="en-US" sz="1800" b="1" dirty="0">
                <a:solidFill>
                  <a:schemeClr val="tx1">
                    <a:lumMod val="75000"/>
                    <a:lumOff val="25000"/>
                  </a:schemeClr>
                </a:solidFill>
                <a:latin typeface="Calibri" pitchFamily="34" charset="0"/>
                <a:cs typeface="Calibri" pitchFamily="34" charset="0"/>
              </a:rPr>
              <a:t>and 3D visualization tools</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Full </a:t>
            </a:r>
            <a:r>
              <a:rPr lang="en-US" sz="1800" b="1" dirty="0">
                <a:solidFill>
                  <a:schemeClr val="tx1">
                    <a:lumMod val="75000"/>
                    <a:lumOff val="25000"/>
                  </a:schemeClr>
                </a:solidFill>
                <a:latin typeface="Calibri" pitchFamily="34" charset="0"/>
                <a:cs typeface="Calibri" pitchFamily="34" charset="0"/>
              </a:rPr>
              <a:t>text search</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Alerts</a:t>
            </a:r>
            <a:r>
              <a:rPr lang="en-US" sz="1800" b="1" dirty="0">
                <a:solidFill>
                  <a:schemeClr val="tx1">
                    <a:lumMod val="75000"/>
                    <a:lumOff val="25000"/>
                  </a:schemeClr>
                </a:solidFill>
                <a:latin typeface="Calibri" pitchFamily="34" charset="0"/>
                <a:cs typeface="Calibri" pitchFamily="34" charset="0"/>
              </a:rPr>
              <a:t>, Alarms and Notifications</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Custom </a:t>
            </a:r>
            <a:r>
              <a:rPr lang="en-US" sz="1800" b="1" dirty="0">
                <a:solidFill>
                  <a:schemeClr val="tx1">
                    <a:lumMod val="75000"/>
                    <a:lumOff val="25000"/>
                  </a:schemeClr>
                </a:solidFill>
                <a:latin typeface="Calibri" pitchFamily="34" charset="0"/>
                <a:cs typeface="Calibri" pitchFamily="34" charset="0"/>
              </a:rPr>
              <a:t>Overlays (polygons)</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Entry/Exit </a:t>
            </a:r>
            <a:r>
              <a:rPr lang="en-US" sz="1800" b="1" dirty="0">
                <a:solidFill>
                  <a:schemeClr val="tx1">
                    <a:lumMod val="75000"/>
                    <a:lumOff val="25000"/>
                  </a:schemeClr>
                </a:solidFill>
                <a:latin typeface="Calibri" pitchFamily="34" charset="0"/>
                <a:cs typeface="Calibri" pitchFamily="34" charset="0"/>
              </a:rPr>
              <a:t>Alerts</a:t>
            </a:r>
          </a:p>
          <a:p>
            <a:pPr marL="342900" indent="-342900">
              <a:lnSpc>
                <a:spcPct val="150000"/>
              </a:lnSpc>
            </a:pPr>
            <a:r>
              <a:rPr lang="en-US" sz="1800" b="1" dirty="0" smtClean="0">
                <a:solidFill>
                  <a:schemeClr val="tx1">
                    <a:lumMod val="75000"/>
                    <a:lumOff val="25000"/>
                  </a:schemeClr>
                </a:solidFill>
                <a:latin typeface="Calibri" pitchFamily="34" charset="0"/>
                <a:cs typeface="Calibri" pitchFamily="34" charset="0"/>
              </a:rPr>
              <a:t>• Over/Under </a:t>
            </a:r>
            <a:r>
              <a:rPr lang="en-US" sz="1800" b="1" dirty="0">
                <a:solidFill>
                  <a:schemeClr val="tx1">
                    <a:lumMod val="75000"/>
                    <a:lumOff val="25000"/>
                  </a:schemeClr>
                </a:solidFill>
                <a:latin typeface="Calibri" pitchFamily="34" charset="0"/>
                <a:cs typeface="Calibri" pitchFamily="34" charset="0"/>
              </a:rPr>
              <a:t>Speed Alerts</a:t>
            </a:r>
          </a:p>
          <a:p>
            <a:pPr marL="342900" indent="-342900">
              <a:spcBef>
                <a:spcPts val="600"/>
              </a:spcBef>
            </a:pPr>
            <a:r>
              <a:rPr lang="en-US" sz="1800" b="1" dirty="0" smtClean="0">
                <a:solidFill>
                  <a:schemeClr val="tx1">
                    <a:lumMod val="75000"/>
                    <a:lumOff val="25000"/>
                  </a:schemeClr>
                </a:solidFill>
                <a:latin typeface="Calibri" pitchFamily="34" charset="0"/>
                <a:cs typeface="Calibri" pitchFamily="34" charset="0"/>
              </a:rPr>
              <a:t>• Application </a:t>
            </a:r>
            <a:r>
              <a:rPr lang="en-US" sz="1800" b="1" dirty="0">
                <a:solidFill>
                  <a:schemeClr val="tx1">
                    <a:lumMod val="75000"/>
                    <a:lumOff val="25000"/>
                  </a:schemeClr>
                </a:solidFill>
                <a:latin typeface="Calibri" pitchFamily="34" charset="0"/>
                <a:cs typeface="Calibri" pitchFamily="34" charset="0"/>
              </a:rPr>
              <a:t>Programming Interface (</a:t>
            </a:r>
            <a:r>
              <a:rPr lang="en-US" sz="1800" b="1" dirty="0" smtClean="0">
                <a:solidFill>
                  <a:schemeClr val="tx1">
                    <a:lumMod val="75000"/>
                    <a:lumOff val="25000"/>
                  </a:schemeClr>
                </a:solidFill>
                <a:latin typeface="Calibri" pitchFamily="34" charset="0"/>
                <a:cs typeface="Calibri" pitchFamily="34" charset="0"/>
              </a:rPr>
              <a:t>API)</a:t>
            </a:r>
          </a:p>
          <a:p>
            <a:pPr marL="342900" indent="-342900">
              <a:spcBef>
                <a:spcPts val="0"/>
              </a:spcBef>
            </a:pPr>
            <a:r>
              <a:rPr lang="en-US" sz="1800" b="1" dirty="0" smtClean="0">
                <a:solidFill>
                  <a:schemeClr val="tx1">
                    <a:lumMod val="75000"/>
                    <a:lumOff val="25000"/>
                  </a:schemeClr>
                </a:solidFill>
                <a:latin typeface="Calibri" pitchFamily="34" charset="0"/>
                <a:cs typeface="Calibri" pitchFamily="34" charset="0"/>
              </a:rPr>
              <a:t>   for </a:t>
            </a:r>
            <a:r>
              <a:rPr lang="en-US" sz="1800" b="1" dirty="0">
                <a:solidFill>
                  <a:schemeClr val="tx1">
                    <a:lumMod val="75000"/>
                    <a:lumOff val="25000"/>
                  </a:schemeClr>
                </a:solidFill>
                <a:latin typeface="Calibri" pitchFamily="34" charset="0"/>
                <a:cs typeface="Calibri" pitchFamily="34" charset="0"/>
              </a:rPr>
              <a:t>integration with in-house systems</a:t>
            </a:r>
            <a:endParaRPr lang="en-US" sz="1800" b="1" dirty="0" smtClean="0">
              <a:solidFill>
                <a:schemeClr val="tx1">
                  <a:lumMod val="75000"/>
                  <a:lumOff val="25000"/>
                </a:schemeClr>
              </a:solidFill>
              <a:latin typeface="Calibri" pitchFamily="34" charset="0"/>
              <a:cs typeface="Calibri" pitchFamily="34" charset="0"/>
            </a:endParaRPr>
          </a:p>
        </p:txBody>
      </p:sp>
      <p:sp>
        <p:nvSpPr>
          <p:cNvPr id="7" name="TextBox 6"/>
          <p:cNvSpPr txBox="1"/>
          <p:nvPr/>
        </p:nvSpPr>
        <p:spPr>
          <a:xfrm>
            <a:off x="4802430" y="1584736"/>
            <a:ext cx="4147740" cy="4878259"/>
          </a:xfrm>
          <a:prstGeom prst="rect">
            <a:avLst/>
          </a:prstGeom>
          <a:noFill/>
        </p:spPr>
        <p:txBody>
          <a:bodyPr wrap="square" rtlCol="0">
            <a:spAutoFit/>
          </a:bodyPr>
          <a:lstStyle/>
          <a:p>
            <a:pPr marL="285750" indent="-285750"/>
            <a:r>
              <a:rPr lang="en-US" sz="1800" b="1" dirty="0" smtClean="0">
                <a:solidFill>
                  <a:schemeClr val="tx1">
                    <a:lumMod val="75000"/>
                    <a:lumOff val="25000"/>
                  </a:schemeClr>
                </a:solidFill>
                <a:latin typeface="Calibri" pitchFamily="34" charset="0"/>
                <a:cs typeface="Calibri" pitchFamily="34" charset="0"/>
              </a:rPr>
              <a:t>• Active </a:t>
            </a:r>
            <a:r>
              <a:rPr lang="en-US" sz="1800" b="1" dirty="0">
                <a:solidFill>
                  <a:schemeClr val="tx1">
                    <a:lumMod val="75000"/>
                    <a:lumOff val="25000"/>
                  </a:schemeClr>
                </a:solidFill>
                <a:latin typeface="Calibri" pitchFamily="34" charset="0"/>
                <a:cs typeface="Calibri" pitchFamily="34" charset="0"/>
              </a:rPr>
              <a:t>Radio Frequency </a:t>
            </a:r>
            <a:r>
              <a:rPr lang="en-US" sz="1800" b="1" dirty="0" smtClean="0">
                <a:solidFill>
                  <a:schemeClr val="tx1">
                    <a:lumMod val="75000"/>
                    <a:lumOff val="25000"/>
                  </a:schemeClr>
                </a:solidFill>
                <a:latin typeface="Calibri" pitchFamily="34" charset="0"/>
                <a:cs typeface="Calibri" pitchFamily="34" charset="0"/>
              </a:rPr>
              <a:t>Identification</a:t>
            </a:r>
          </a:p>
          <a:p>
            <a:pPr marL="285750" indent="-285750"/>
            <a:r>
              <a:rPr lang="en-US" sz="1800" b="1" dirty="0" smtClean="0">
                <a:solidFill>
                  <a:schemeClr val="tx1">
                    <a:lumMod val="75000"/>
                    <a:lumOff val="25000"/>
                  </a:schemeClr>
                </a:solidFill>
                <a:latin typeface="Calibri" pitchFamily="34" charset="0"/>
                <a:cs typeface="Calibri" pitchFamily="34" charset="0"/>
              </a:rPr>
              <a:t>   </a:t>
            </a:r>
            <a:r>
              <a:rPr lang="en-US" sz="1800" b="1" dirty="0">
                <a:solidFill>
                  <a:schemeClr val="tx1">
                    <a:lumMod val="75000"/>
                    <a:lumOff val="25000"/>
                  </a:schemeClr>
                </a:solidFill>
                <a:latin typeface="Calibri" pitchFamily="34" charset="0"/>
                <a:cs typeface="Calibri" pitchFamily="34" charset="0"/>
              </a:rPr>
              <a:t>(RFID) </a:t>
            </a:r>
            <a:r>
              <a:rPr lang="en-US" sz="1800" b="1" dirty="0" smtClean="0">
                <a:solidFill>
                  <a:schemeClr val="tx1">
                    <a:lumMod val="75000"/>
                    <a:lumOff val="25000"/>
                  </a:schemeClr>
                </a:solidFill>
                <a:latin typeface="Calibri" pitchFamily="34" charset="0"/>
                <a:cs typeface="Calibri" pitchFamily="34" charset="0"/>
              </a:rPr>
              <a:t>for Cargo </a:t>
            </a:r>
            <a:r>
              <a:rPr lang="en-US" sz="1800" b="1" dirty="0">
                <a:solidFill>
                  <a:schemeClr val="tx1">
                    <a:lumMod val="75000"/>
                    <a:lumOff val="25000"/>
                  </a:schemeClr>
                </a:solidFill>
                <a:latin typeface="Calibri" pitchFamily="34" charset="0"/>
                <a:cs typeface="Calibri" pitchFamily="34" charset="0"/>
              </a:rPr>
              <a:t>Monitoring</a:t>
            </a:r>
          </a:p>
          <a:p>
            <a:pPr marL="285750" indent="-285750">
              <a:spcBef>
                <a:spcPts val="1200"/>
              </a:spcBef>
            </a:pPr>
            <a:r>
              <a:rPr lang="en-US" sz="1800" b="1" dirty="0" smtClean="0">
                <a:solidFill>
                  <a:schemeClr val="tx1">
                    <a:lumMod val="75000"/>
                    <a:lumOff val="25000"/>
                  </a:schemeClr>
                </a:solidFill>
                <a:latin typeface="Calibri" pitchFamily="34" charset="0"/>
                <a:cs typeface="Calibri" pitchFamily="34" charset="0"/>
              </a:rPr>
              <a:t>• J1939 </a:t>
            </a:r>
            <a:r>
              <a:rPr lang="en-US" sz="1800" b="1" dirty="0">
                <a:solidFill>
                  <a:schemeClr val="tx1">
                    <a:lumMod val="75000"/>
                    <a:lumOff val="25000"/>
                  </a:schemeClr>
                </a:solidFill>
                <a:latin typeface="Calibri" pitchFamily="34" charset="0"/>
                <a:cs typeface="Calibri" pitchFamily="34" charset="0"/>
              </a:rPr>
              <a:t>(CANbus) Engine Diagnostics </a:t>
            </a:r>
            <a:endParaRPr lang="en-US" sz="1800" b="1" dirty="0" smtClean="0">
              <a:solidFill>
                <a:schemeClr val="tx1">
                  <a:lumMod val="75000"/>
                  <a:lumOff val="25000"/>
                </a:schemeClr>
              </a:solidFill>
              <a:latin typeface="Calibri" pitchFamily="34" charset="0"/>
              <a:cs typeface="Calibri" pitchFamily="34" charset="0"/>
            </a:endParaRPr>
          </a:p>
          <a:p>
            <a:pPr marL="285750" indent="-285750">
              <a:spcBef>
                <a:spcPts val="0"/>
              </a:spcBef>
            </a:pPr>
            <a:r>
              <a:rPr lang="en-US" sz="1800" b="1" dirty="0" smtClean="0">
                <a:solidFill>
                  <a:schemeClr val="tx1">
                    <a:lumMod val="75000"/>
                    <a:lumOff val="25000"/>
                  </a:schemeClr>
                </a:solidFill>
                <a:latin typeface="Calibri" pitchFamily="34" charset="0"/>
                <a:cs typeface="Calibri" pitchFamily="34" charset="0"/>
              </a:rPr>
              <a:t>   (</a:t>
            </a:r>
            <a:r>
              <a:rPr lang="en-US" sz="1800" b="1" dirty="0">
                <a:solidFill>
                  <a:schemeClr val="tx1">
                    <a:lumMod val="75000"/>
                    <a:lumOff val="25000"/>
                  </a:schemeClr>
                </a:solidFill>
                <a:latin typeface="Calibri" pitchFamily="34" charset="0"/>
                <a:cs typeface="Calibri" pitchFamily="34" charset="0"/>
              </a:rPr>
              <a:t>speed, breaking, temperature)</a:t>
            </a:r>
          </a:p>
          <a:p>
            <a:pPr marL="285750" indent="-285750">
              <a:spcBef>
                <a:spcPts val="1200"/>
              </a:spcBef>
            </a:pPr>
            <a:r>
              <a:rPr lang="en-US" sz="1800" b="1" dirty="0" smtClean="0">
                <a:solidFill>
                  <a:schemeClr val="tx1">
                    <a:lumMod val="75000"/>
                    <a:lumOff val="25000"/>
                  </a:schemeClr>
                </a:solidFill>
                <a:latin typeface="Calibri" pitchFamily="34" charset="0"/>
                <a:cs typeface="Calibri" pitchFamily="34" charset="0"/>
              </a:rPr>
              <a:t>• Shortest </a:t>
            </a:r>
            <a:r>
              <a:rPr lang="en-US" sz="1800" b="1" dirty="0">
                <a:solidFill>
                  <a:schemeClr val="tx1">
                    <a:lumMod val="75000"/>
                    <a:lumOff val="25000"/>
                  </a:schemeClr>
                </a:solidFill>
                <a:latin typeface="Calibri" pitchFamily="34" charset="0"/>
                <a:cs typeface="Calibri" pitchFamily="34" charset="0"/>
              </a:rPr>
              <a:t>Distance/Time Routing </a:t>
            </a:r>
            <a:endParaRPr lang="en-US" sz="1800" b="1" dirty="0" smtClean="0">
              <a:solidFill>
                <a:schemeClr val="tx1">
                  <a:lumMod val="75000"/>
                  <a:lumOff val="25000"/>
                </a:schemeClr>
              </a:solidFill>
              <a:latin typeface="Calibri" pitchFamily="34" charset="0"/>
              <a:cs typeface="Calibri" pitchFamily="34" charset="0"/>
            </a:endParaRPr>
          </a:p>
          <a:p>
            <a:pPr marL="285750" indent="-285750">
              <a:spcBef>
                <a:spcPts val="0"/>
              </a:spcBef>
            </a:pPr>
            <a:r>
              <a:rPr lang="en-US" sz="1800" b="1" dirty="0" smtClean="0">
                <a:solidFill>
                  <a:schemeClr val="tx1">
                    <a:lumMod val="75000"/>
                    <a:lumOff val="25000"/>
                  </a:schemeClr>
                </a:solidFill>
                <a:latin typeface="Calibri" pitchFamily="34" charset="0"/>
                <a:cs typeface="Calibri" pitchFamily="34" charset="0"/>
              </a:rPr>
              <a:t>   (Google </a:t>
            </a:r>
            <a:r>
              <a:rPr lang="en-US" sz="1800" b="1" dirty="0">
                <a:solidFill>
                  <a:schemeClr val="tx1">
                    <a:lumMod val="75000"/>
                    <a:lumOff val="25000"/>
                  </a:schemeClr>
                </a:solidFill>
                <a:latin typeface="Calibri" pitchFamily="34" charset="0"/>
                <a:cs typeface="Calibri" pitchFamily="34" charset="0"/>
              </a:rPr>
              <a:t>Maps and Traffic integration)</a:t>
            </a:r>
          </a:p>
          <a:p>
            <a:pPr marL="285750" indent="-285750">
              <a:spcBef>
                <a:spcPts val="1200"/>
              </a:spcBef>
            </a:pPr>
            <a:r>
              <a:rPr lang="en-US" sz="1800" b="1" dirty="0" smtClean="0">
                <a:solidFill>
                  <a:schemeClr val="tx1">
                    <a:lumMod val="75000"/>
                    <a:lumOff val="25000"/>
                  </a:schemeClr>
                </a:solidFill>
                <a:latin typeface="Calibri" pitchFamily="34" charset="0"/>
                <a:cs typeface="Calibri" pitchFamily="34" charset="0"/>
              </a:rPr>
              <a:t>• Fleet </a:t>
            </a:r>
            <a:r>
              <a:rPr lang="en-US" sz="1800" b="1" dirty="0">
                <a:solidFill>
                  <a:schemeClr val="tx1">
                    <a:lumMod val="75000"/>
                    <a:lumOff val="25000"/>
                  </a:schemeClr>
                </a:solidFill>
                <a:latin typeface="Calibri" pitchFamily="34" charset="0"/>
                <a:cs typeface="Calibri" pitchFamily="34" charset="0"/>
              </a:rPr>
              <a:t>Maintenance </a:t>
            </a:r>
            <a:r>
              <a:rPr lang="en-US" sz="1800" b="1" dirty="0" smtClean="0">
                <a:solidFill>
                  <a:schemeClr val="tx1">
                    <a:lumMod val="75000"/>
                    <a:lumOff val="25000"/>
                  </a:schemeClr>
                </a:solidFill>
                <a:latin typeface="Calibri" pitchFamily="34" charset="0"/>
                <a:cs typeface="Calibri" pitchFamily="34" charset="0"/>
              </a:rPr>
              <a:t>Reporting</a:t>
            </a:r>
          </a:p>
          <a:p>
            <a:pPr marL="285750" indent="-285750">
              <a:spcBef>
                <a:spcPts val="0"/>
              </a:spcBef>
            </a:pPr>
            <a:r>
              <a:rPr lang="en-US" sz="1800" b="1" dirty="0" smtClean="0">
                <a:solidFill>
                  <a:schemeClr val="tx1">
                    <a:lumMod val="75000"/>
                    <a:lumOff val="25000"/>
                  </a:schemeClr>
                </a:solidFill>
                <a:latin typeface="Calibri" pitchFamily="34" charset="0"/>
                <a:cs typeface="Calibri" pitchFamily="34" charset="0"/>
              </a:rPr>
              <a:t>    (mileage</a:t>
            </a:r>
            <a:r>
              <a:rPr lang="en-US" sz="1800" b="1" dirty="0">
                <a:solidFill>
                  <a:schemeClr val="tx1">
                    <a:lumMod val="75000"/>
                    <a:lumOff val="25000"/>
                  </a:schemeClr>
                </a:solidFill>
                <a:latin typeface="Calibri" pitchFamily="34" charset="0"/>
                <a:cs typeface="Calibri" pitchFamily="34" charset="0"/>
              </a:rPr>
              <a:t>, time-by-state/</a:t>
            </a:r>
            <a:r>
              <a:rPr lang="en-US" sz="1800" b="1" dirty="0" smtClean="0">
                <a:solidFill>
                  <a:schemeClr val="tx1">
                    <a:lumMod val="75000"/>
                    <a:lumOff val="25000"/>
                  </a:schemeClr>
                </a:solidFill>
                <a:latin typeface="Calibri" pitchFamily="34" charset="0"/>
                <a:cs typeface="Calibri" pitchFamily="34" charset="0"/>
              </a:rPr>
              <a:t>country)</a:t>
            </a:r>
            <a:endParaRPr lang="en-US" sz="1800" b="1" dirty="0">
              <a:solidFill>
                <a:schemeClr val="tx1">
                  <a:lumMod val="75000"/>
                  <a:lumOff val="25000"/>
                </a:schemeClr>
              </a:solidFill>
              <a:latin typeface="Calibri" pitchFamily="34" charset="0"/>
              <a:cs typeface="Calibri" pitchFamily="34" charset="0"/>
            </a:endParaRPr>
          </a:p>
          <a:p>
            <a:pPr marL="285750" indent="-285750">
              <a:spcBef>
                <a:spcPts val="1200"/>
              </a:spcBef>
            </a:pPr>
            <a:r>
              <a:rPr lang="en-US" sz="1800" b="1" dirty="0" smtClean="0">
                <a:solidFill>
                  <a:schemeClr val="tx1">
                    <a:lumMod val="75000"/>
                    <a:lumOff val="25000"/>
                  </a:schemeClr>
                </a:solidFill>
                <a:latin typeface="Calibri" pitchFamily="34" charset="0"/>
                <a:cs typeface="Calibri" pitchFamily="34" charset="0"/>
              </a:rPr>
              <a:t>• Driver </a:t>
            </a:r>
            <a:r>
              <a:rPr lang="en-US" sz="1800" b="1" dirty="0">
                <a:solidFill>
                  <a:schemeClr val="tx1">
                    <a:lumMod val="75000"/>
                    <a:lumOff val="25000"/>
                  </a:schemeClr>
                </a:solidFill>
                <a:latin typeface="Calibri" pitchFamily="34" charset="0"/>
                <a:cs typeface="Calibri" pitchFamily="34" charset="0"/>
              </a:rPr>
              <a:t>Security Features </a:t>
            </a:r>
            <a:r>
              <a:rPr lang="en-US" sz="1800" b="1" dirty="0" smtClean="0">
                <a:solidFill>
                  <a:schemeClr val="tx1">
                    <a:lumMod val="75000"/>
                    <a:lumOff val="25000"/>
                  </a:schemeClr>
                </a:solidFill>
                <a:latin typeface="Calibri" pitchFamily="34" charset="0"/>
                <a:cs typeface="Calibri" pitchFamily="34" charset="0"/>
              </a:rPr>
              <a:t>(</a:t>
            </a:r>
            <a:r>
              <a:rPr lang="en-US" sz="1800" b="1" dirty="0">
                <a:solidFill>
                  <a:schemeClr val="tx1">
                    <a:lumMod val="75000"/>
                    <a:lumOff val="25000"/>
                  </a:schemeClr>
                </a:solidFill>
                <a:latin typeface="Calibri" pitchFamily="34" charset="0"/>
                <a:cs typeface="Calibri" pitchFamily="34" charset="0"/>
              </a:rPr>
              <a:t>panic button</a:t>
            </a:r>
            <a:r>
              <a:rPr lang="en-US" sz="1800" b="1" dirty="0" smtClean="0">
                <a:solidFill>
                  <a:schemeClr val="tx1">
                    <a:lumMod val="75000"/>
                    <a:lumOff val="25000"/>
                  </a:schemeClr>
                </a:solidFill>
                <a:latin typeface="Calibri" pitchFamily="34" charset="0"/>
                <a:cs typeface="Calibri" pitchFamily="34" charset="0"/>
              </a:rPr>
              <a:t>,</a:t>
            </a:r>
          </a:p>
          <a:p>
            <a:pPr marL="285750" indent="-285750">
              <a:spcBef>
                <a:spcPts val="0"/>
              </a:spcBef>
            </a:pPr>
            <a:r>
              <a:rPr lang="en-US" sz="1800" b="1" dirty="0" smtClean="0">
                <a:solidFill>
                  <a:schemeClr val="tx1">
                    <a:lumMod val="75000"/>
                    <a:lumOff val="25000"/>
                  </a:schemeClr>
                </a:solidFill>
                <a:latin typeface="Calibri" pitchFamily="34" charset="0"/>
                <a:cs typeface="Calibri" pitchFamily="34" charset="0"/>
              </a:rPr>
              <a:t>   SMS messaging)</a:t>
            </a:r>
            <a:endParaRPr lang="en-US" sz="1800" b="1" dirty="0">
              <a:solidFill>
                <a:schemeClr val="tx1">
                  <a:lumMod val="75000"/>
                  <a:lumOff val="25000"/>
                </a:schemeClr>
              </a:solidFill>
              <a:latin typeface="Calibri" pitchFamily="34" charset="0"/>
              <a:cs typeface="Calibri" pitchFamily="34" charset="0"/>
            </a:endParaRPr>
          </a:p>
          <a:p>
            <a:pPr marL="285750" indent="-285750">
              <a:lnSpc>
                <a:spcPct val="150000"/>
              </a:lnSpc>
            </a:pPr>
            <a:r>
              <a:rPr lang="en-US" sz="1800" b="1" dirty="0" smtClean="0">
                <a:solidFill>
                  <a:schemeClr val="tx1">
                    <a:lumMod val="75000"/>
                    <a:lumOff val="25000"/>
                  </a:schemeClr>
                </a:solidFill>
                <a:latin typeface="Calibri" pitchFamily="34" charset="0"/>
                <a:cs typeface="Calibri" pitchFamily="34" charset="0"/>
              </a:rPr>
              <a:t>• Remote </a:t>
            </a:r>
            <a:r>
              <a:rPr lang="en-US" sz="1800" b="1" dirty="0">
                <a:solidFill>
                  <a:schemeClr val="tx1">
                    <a:lumMod val="75000"/>
                    <a:lumOff val="25000"/>
                  </a:schemeClr>
                </a:solidFill>
                <a:latin typeface="Calibri" pitchFamily="34" charset="0"/>
                <a:cs typeface="Calibri" pitchFamily="34" charset="0"/>
              </a:rPr>
              <a:t>Monitoring (SCADA</a:t>
            </a:r>
            <a:r>
              <a:rPr lang="en-US" sz="1800" b="1" dirty="0" smtClean="0">
                <a:solidFill>
                  <a:schemeClr val="tx1">
                    <a:lumMod val="75000"/>
                    <a:lumOff val="25000"/>
                  </a:schemeClr>
                </a:solidFill>
                <a:latin typeface="Calibri" pitchFamily="34" charset="0"/>
                <a:cs typeface="Calibri" pitchFamily="34" charset="0"/>
              </a:rPr>
              <a:t>)</a:t>
            </a:r>
            <a:endParaRPr lang="en-US" sz="1800" b="1" dirty="0">
              <a:solidFill>
                <a:schemeClr val="tx1">
                  <a:lumMod val="75000"/>
                  <a:lumOff val="25000"/>
                </a:schemeClr>
              </a:solidFill>
              <a:latin typeface="Calibri" pitchFamily="34" charset="0"/>
              <a:cs typeface="Calibri" pitchFamily="34" charset="0"/>
            </a:endParaRPr>
          </a:p>
          <a:p>
            <a:pPr marL="285750" indent="-285750">
              <a:lnSpc>
                <a:spcPct val="150000"/>
              </a:lnSpc>
            </a:pPr>
            <a:r>
              <a:rPr lang="en-US" sz="1800" b="1" dirty="0" smtClean="0">
                <a:solidFill>
                  <a:schemeClr val="tx1">
                    <a:lumMod val="75000"/>
                    <a:lumOff val="25000"/>
                  </a:schemeClr>
                </a:solidFill>
                <a:latin typeface="Calibri" pitchFamily="34" charset="0"/>
                <a:cs typeface="Calibri" pitchFamily="34" charset="0"/>
              </a:rPr>
              <a:t>• Graphs of Digital </a:t>
            </a:r>
            <a:r>
              <a:rPr lang="en-US" sz="1800" b="1" dirty="0">
                <a:solidFill>
                  <a:schemeClr val="tx1">
                    <a:lumMod val="75000"/>
                    <a:lumOff val="25000"/>
                  </a:schemeClr>
                </a:solidFill>
                <a:latin typeface="Calibri" pitchFamily="34" charset="0"/>
                <a:cs typeface="Calibri" pitchFamily="34" charset="0"/>
              </a:rPr>
              <a:t>and </a:t>
            </a:r>
            <a:r>
              <a:rPr lang="en-US" sz="1800" b="1" dirty="0" smtClean="0">
                <a:solidFill>
                  <a:schemeClr val="tx1">
                    <a:lumMod val="75000"/>
                    <a:lumOff val="25000"/>
                  </a:schemeClr>
                </a:solidFill>
                <a:latin typeface="Calibri" pitchFamily="34" charset="0"/>
                <a:cs typeface="Calibri" pitchFamily="34" charset="0"/>
              </a:rPr>
              <a:t>Analog sensors</a:t>
            </a:r>
          </a:p>
          <a:p>
            <a:pPr marL="285750" indent="-285750">
              <a:lnSpc>
                <a:spcPct val="150000"/>
              </a:lnSpc>
            </a:pPr>
            <a:r>
              <a:rPr lang="en-US" sz="1800" b="1" dirty="0" smtClean="0">
                <a:solidFill>
                  <a:schemeClr val="tx1">
                    <a:lumMod val="75000"/>
                    <a:lumOff val="25000"/>
                  </a:schemeClr>
                </a:solidFill>
                <a:latin typeface="Calibri" pitchFamily="34" charset="0"/>
                <a:cs typeface="Calibri" pitchFamily="34" charset="0"/>
              </a:rPr>
              <a:t>• Job Dispatching</a:t>
            </a:r>
          </a:p>
        </p:txBody>
      </p:sp>
      <p:sp>
        <p:nvSpPr>
          <p:cNvPr id="8" name="Title 1"/>
          <p:cNvSpPr txBox="1">
            <a:spLocks/>
          </p:cNvSpPr>
          <p:nvPr/>
        </p:nvSpPr>
        <p:spPr>
          <a:xfrm>
            <a:off x="577880" y="702245"/>
            <a:ext cx="7696200" cy="914400"/>
          </a:xfrm>
          <a:prstGeom prst="rect">
            <a:avLst/>
          </a:prstGeom>
        </p:spPr>
        <p:txBody>
          <a:bodyPr>
            <a:normAutofit/>
          </a:bodyPr>
          <a:lstStyle/>
          <a:p>
            <a:pPr fontAlgn="auto">
              <a:spcAft>
                <a:spcPts val="0"/>
              </a:spcAft>
              <a:defRPr/>
            </a:pPr>
            <a:r>
              <a:rPr lang="en-US" sz="3200" b="1" dirty="0" smtClean="0">
                <a:solidFill>
                  <a:srgbClr val="005BA1"/>
                </a:solidFill>
                <a:latin typeface="Calibri"/>
                <a:cs typeface="Calibri"/>
              </a:rPr>
              <a:t>Overview of Capabilities</a:t>
            </a:r>
          </a:p>
        </p:txBody>
      </p:sp>
    </p:spTree>
    <p:extLst>
      <p:ext uri="{BB962C8B-B14F-4D97-AF65-F5344CB8AC3E}">
        <p14:creationId xmlns:p14="http://schemas.microsoft.com/office/powerpoint/2010/main" xmlns="" val="2532822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 name="ISPRING_RESOURCE_PATHS_HASH" val="ca6bf3abc8c515d48857a5c5328843bb275e6"/>
  <p:tag name="GENSWF_OUTPUT_FILE_NAME" val="Absolute VMS Presentation"/>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006 Partner's Conference">
  <a:themeElements>
    <a:clrScheme name="2006 Partner's Confere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006 Partner's Confer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006 Partner's Conferen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6 Partner's Conferen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6 Partner's Conferen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6 Partner's Conferen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6 Partner's Conferen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6 Partner's Conferen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6 Partner's Conferen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0</TotalTime>
  <Words>1159</Words>
  <Application>Microsoft Office PowerPoint</Application>
  <PresentationFormat>On-screen Show (4:3)</PresentationFormat>
  <Paragraphs>265</Paragraphs>
  <Slides>13</Slides>
  <Notes>13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2006 Partner's Conference</vt:lpstr>
      <vt:lpstr>Module</vt:lpstr>
      <vt:lpstr>Photo Editor Photo</vt:lpstr>
      <vt:lpstr>Slide 1</vt:lpstr>
      <vt:lpstr>Vehicle Hardware Options</vt:lpstr>
      <vt:lpstr>Slide 3</vt:lpstr>
      <vt:lpstr>Slide 4</vt:lpstr>
      <vt:lpstr>Slide 5</vt:lpstr>
      <vt:lpstr>Slide 6</vt:lpstr>
      <vt:lpstr>Slide 7</vt:lpstr>
      <vt:lpstr>The Fleet Information System</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Absolute_Land_Mobile_Presentation</dc:title>
  <dc:creator/>
  <cp:lastModifiedBy/>
  <cp:revision>1</cp:revision>
  <dcterms:created xsi:type="dcterms:W3CDTF">2008-07-15T15:41:21Z</dcterms:created>
  <dcterms:modified xsi:type="dcterms:W3CDTF">2011-08-09T18:46:06Z</dcterms:modified>
</cp:coreProperties>
</file>