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9" r:id="rId3"/>
    <p:sldId id="272" r:id="rId4"/>
    <p:sldId id="294" r:id="rId5"/>
    <p:sldId id="285" r:id="rId6"/>
    <p:sldId id="286" r:id="rId7"/>
    <p:sldId id="287" r:id="rId8"/>
    <p:sldId id="266" r:id="rId9"/>
    <p:sldId id="293" r:id="rId10"/>
    <p:sldId id="283" r:id="rId11"/>
    <p:sldId id="273" r:id="rId12"/>
    <p:sldId id="284" r:id="rId13"/>
    <p:sldId id="295" r:id="rId14"/>
    <p:sldId id="276" r:id="rId15"/>
    <p:sldId id="280" r:id="rId16"/>
    <p:sldId id="269" r:id="rId17"/>
    <p:sldId id="258" r:id="rId18"/>
    <p:sldId id="291" r:id="rId19"/>
    <p:sldId id="290" r:id="rId20"/>
    <p:sldId id="289" r:id="rId21"/>
    <p:sldId id="256" r:id="rId22"/>
    <p:sldId id="271" r:id="rId23"/>
    <p:sldId id="261"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F2"/>
    <a:srgbClr val="1D507F"/>
    <a:srgbClr val="FDFDFD"/>
    <a:srgbClr val="005BA1"/>
    <a:srgbClr val="8BCDFF"/>
    <a:srgbClr val="1A3582"/>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99533" autoAdjust="0"/>
  </p:normalViewPr>
  <p:slideViewPr>
    <p:cSldViewPr>
      <p:cViewPr>
        <p:scale>
          <a:sx n="100" d="100"/>
          <a:sy n="100" d="100"/>
        </p:scale>
        <p:origin x="-912"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0A29EA-12FE-4073-9D68-54D6C23AD44E}" type="datetimeFigureOut">
              <a:rPr lang="en-US" smtClean="0"/>
              <a:pPr/>
              <a:t>6/17/2011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65831B-22A3-45CC-A3A9-11C8C519690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65831B-22A3-45CC-A3A9-11C8C5196906}"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65831B-22A3-45CC-A3A9-11C8C519690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3ECACB-9B0E-434A-AFCE-29EEDFC82D2C}" type="datetimeFigureOut">
              <a:rPr lang="en-US" smtClean="0"/>
              <a:pPr/>
              <a:t>6/17/2011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2B109-6D89-42F9-8144-B2FDF20DCFE9}" type="slidenum">
              <a:rPr lang="en-US" smtClean="0"/>
              <a:pPr/>
              <a:t>‹#›</a:t>
            </a:fld>
            <a:endParaRPr lang="en-US"/>
          </a:p>
        </p:txBody>
      </p:sp>
      <p:pic>
        <p:nvPicPr>
          <p:cNvPr id="7" name="Picture 6" descr="PowerPoint_master_1.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3ECACB-9B0E-434A-AFCE-29EEDFC82D2C}" type="datetimeFigureOut">
              <a:rPr lang="en-US" smtClean="0"/>
              <a:pPr/>
              <a:t>6/17/2011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2B109-6D89-42F9-8144-B2FDF20DCFE9}"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3ECACB-9B0E-434A-AFCE-29EEDFC82D2C}" type="datetimeFigureOut">
              <a:rPr lang="en-US" smtClean="0"/>
              <a:pPr/>
              <a:t>6/17/2011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2B109-6D89-42F9-8144-B2FDF20DCFE9}" type="slidenum">
              <a:rPr lang="en-US" smtClean="0"/>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B4F5D4-E73B-4D86-8689-AF851EDE3330}" type="datetimeFigureOut">
              <a:rPr lang="en-US" smtClean="0"/>
              <a:pPr/>
              <a:t>6/17/2011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AE74E-5139-43D6-9112-8D130F4EDC89}" type="slidenum">
              <a:rPr lang="en-US" smtClean="0"/>
              <a:pPr/>
              <a:t>‹#›</a:t>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B4F5D4-E73B-4D86-8689-AF851EDE3330}" type="datetimeFigureOut">
              <a:rPr lang="en-US" smtClean="0"/>
              <a:pPr/>
              <a:t>6/17/2011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AE74E-5139-43D6-9112-8D130F4EDC89}" type="slidenum">
              <a:rPr lang="en-US" smtClean="0"/>
              <a:pPr/>
              <a:t>‹#›</a:t>
            </a:fld>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B4F5D4-E73B-4D86-8689-AF851EDE3330}" type="datetimeFigureOut">
              <a:rPr lang="en-US" smtClean="0"/>
              <a:pPr/>
              <a:t>6/17/2011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AE74E-5139-43D6-9112-8D130F4EDC89}" type="slidenum">
              <a:rPr lang="en-US" smtClean="0"/>
              <a:pPr/>
              <a:t>‹#›</a:t>
            </a:fld>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B4F5D4-E73B-4D86-8689-AF851EDE3330}" type="datetimeFigureOut">
              <a:rPr lang="en-US" smtClean="0"/>
              <a:pPr/>
              <a:t>6/17/2011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1AE74E-5139-43D6-9112-8D130F4EDC89}" type="slidenum">
              <a:rPr lang="en-US" smtClean="0"/>
              <a:pPr/>
              <a:t>‹#›</a:t>
            </a:fld>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B4F5D4-E73B-4D86-8689-AF851EDE3330}" type="datetimeFigureOut">
              <a:rPr lang="en-US" smtClean="0"/>
              <a:pPr/>
              <a:t>6/17/2011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1AE74E-5139-43D6-9112-8D130F4EDC89}" type="slidenum">
              <a:rPr lang="en-US" smtClean="0"/>
              <a:pPr/>
              <a:t>‹#›</a:t>
            </a:fld>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B4F5D4-E73B-4D86-8689-AF851EDE3330}" type="datetimeFigureOut">
              <a:rPr lang="en-US" smtClean="0"/>
              <a:pPr/>
              <a:t>6/17/2011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1AE74E-5139-43D6-9112-8D130F4EDC89}" type="slidenum">
              <a:rPr lang="en-US" smtClean="0"/>
              <a:pPr/>
              <a:t>‹#›</a:t>
            </a:fld>
            <a:endParaRPr 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4F5D4-E73B-4D86-8689-AF851EDE3330}" type="datetimeFigureOut">
              <a:rPr lang="en-US" smtClean="0"/>
              <a:pPr/>
              <a:t>6/17/2011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1AE74E-5139-43D6-9112-8D130F4EDC89}" type="slidenum">
              <a:rPr lang="en-US" smtClean="0"/>
              <a:pPr/>
              <a:t>‹#›</a:t>
            </a:fld>
            <a:endParaRPr 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4F5D4-E73B-4D86-8689-AF851EDE3330}" type="datetimeFigureOut">
              <a:rPr lang="en-US" smtClean="0"/>
              <a:pPr/>
              <a:t>6/17/2011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1AE74E-5139-43D6-9112-8D130F4EDC89}"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3ECACB-9B0E-434A-AFCE-29EEDFC82D2C}" type="datetimeFigureOut">
              <a:rPr lang="en-US" smtClean="0"/>
              <a:pPr/>
              <a:t>6/17/2011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2B109-6D89-42F9-8144-B2FDF20DCFE9}" type="slidenum">
              <a:rPr lang="en-US" smtClean="0"/>
              <a:pPr/>
              <a:t>‹#›</a:t>
            </a:fld>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4F5D4-E73B-4D86-8689-AF851EDE3330}" type="datetimeFigureOut">
              <a:rPr lang="en-US" smtClean="0"/>
              <a:pPr/>
              <a:t>6/17/2011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1AE74E-5139-43D6-9112-8D130F4EDC89}" type="slidenum">
              <a:rPr lang="en-US" smtClean="0"/>
              <a:pPr/>
              <a:t>‹#›</a:t>
            </a:fld>
            <a:endParaRPr lang="en-US"/>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B4F5D4-E73B-4D86-8689-AF851EDE3330}" type="datetimeFigureOut">
              <a:rPr lang="en-US" smtClean="0"/>
              <a:pPr/>
              <a:t>6/17/2011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AE74E-5139-43D6-9112-8D130F4EDC89}" type="slidenum">
              <a:rPr lang="en-US" smtClean="0"/>
              <a:pPr/>
              <a:t>‹#›</a:t>
            </a:fld>
            <a:endParaRPr 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B4F5D4-E73B-4D86-8689-AF851EDE3330}" type="datetimeFigureOut">
              <a:rPr lang="en-US" smtClean="0"/>
              <a:pPr/>
              <a:t>6/17/2011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AE74E-5139-43D6-9112-8D130F4EDC89}"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3ECACB-9B0E-434A-AFCE-29EEDFC82D2C}" type="datetimeFigureOut">
              <a:rPr lang="en-US" smtClean="0"/>
              <a:pPr/>
              <a:t>6/17/2011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2B109-6D89-42F9-8144-B2FDF20DCFE9}"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3ECACB-9B0E-434A-AFCE-29EEDFC82D2C}" type="datetimeFigureOut">
              <a:rPr lang="en-US" smtClean="0"/>
              <a:pPr/>
              <a:t>6/17/2011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2B109-6D89-42F9-8144-B2FDF20DCFE9}"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3ECACB-9B0E-434A-AFCE-29EEDFC82D2C}" type="datetimeFigureOut">
              <a:rPr lang="en-US" smtClean="0"/>
              <a:pPr/>
              <a:t>6/17/2011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2B109-6D89-42F9-8144-B2FDF20DCFE9}"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3ECACB-9B0E-434A-AFCE-29EEDFC82D2C}" type="datetimeFigureOut">
              <a:rPr lang="en-US" smtClean="0"/>
              <a:pPr/>
              <a:t>6/17/2011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2B109-6D89-42F9-8144-B2FDF20DCFE9}"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ECACB-9B0E-434A-AFCE-29EEDFC82D2C}" type="datetimeFigureOut">
              <a:rPr lang="en-US" smtClean="0"/>
              <a:pPr/>
              <a:t>6/17/2011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2B109-6D89-42F9-8144-B2FDF20DCFE9}"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ECACB-9B0E-434A-AFCE-29EEDFC82D2C}" type="datetimeFigureOut">
              <a:rPr lang="en-US" smtClean="0"/>
              <a:pPr/>
              <a:t>6/17/2011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2B109-6D89-42F9-8144-B2FDF20DCFE9}"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ECACB-9B0E-434A-AFCE-29EEDFC82D2C}" type="datetimeFigureOut">
              <a:rPr lang="en-US" smtClean="0"/>
              <a:pPr/>
              <a:t>6/17/2011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2B109-6D89-42F9-8144-B2FDF20DCFE9}"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ECACB-9B0E-434A-AFCE-29EEDFC82D2C}" type="datetimeFigureOut">
              <a:rPr lang="en-US" smtClean="0"/>
              <a:pPr/>
              <a:t>6/17/2011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2B109-6D89-42F9-8144-B2FDF20DCF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4F5D4-E73B-4D86-8689-AF851EDE3330}" type="datetimeFigureOut">
              <a:rPr lang="en-US" smtClean="0"/>
              <a:pPr/>
              <a:t>6/17/2011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AE74E-5139-43D6-9112-8D130F4EDC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MTS_cover_noword.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609600" y="5943600"/>
            <a:ext cx="7924800" cy="677108"/>
          </a:xfrm>
          <a:prstGeom prst="rect">
            <a:avLst/>
          </a:prstGeom>
          <a:noFill/>
        </p:spPr>
        <p:txBody>
          <a:bodyPr wrap="square" rtlCol="0">
            <a:spAutoFit/>
          </a:bodyPr>
          <a:lstStyle/>
          <a:p>
            <a:pPr algn="ctr"/>
            <a:r>
              <a:rPr lang="en-US" sz="3800" b="1" dirty="0" smtClean="0">
                <a:solidFill>
                  <a:schemeClr val="tx1">
                    <a:lumMod val="75000"/>
                    <a:lumOff val="25000"/>
                  </a:schemeClr>
                </a:solidFill>
                <a:latin typeface="+mj-lt"/>
              </a:rPr>
              <a:t>Long Range Identification &amp; Tracking</a:t>
            </a:r>
            <a:endParaRPr lang="en-US" sz="3800" b="1" dirty="0">
              <a:solidFill>
                <a:schemeClr val="tx1">
                  <a:lumMod val="75000"/>
                  <a:lumOff val="25000"/>
                </a:schemeClr>
              </a:solidFill>
              <a:latin typeface="+mj-lt"/>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696200" cy="914400"/>
          </a:xfrm>
        </p:spPr>
        <p:txBody>
          <a:bodyPr>
            <a:normAutofit/>
          </a:bodyPr>
          <a:lstStyle/>
          <a:p>
            <a:pPr algn="l"/>
            <a:r>
              <a:rPr lang="en-US" sz="3200" b="1" dirty="0" smtClean="0">
                <a:solidFill>
                  <a:srgbClr val="005BA1"/>
                </a:solidFill>
              </a:rPr>
              <a:t>24 x 7 Operations Center</a:t>
            </a:r>
            <a:endParaRPr lang="en-US" sz="3200" b="1" dirty="0">
              <a:solidFill>
                <a:srgbClr val="005BA1"/>
              </a:solidFill>
            </a:endParaRPr>
          </a:p>
        </p:txBody>
      </p:sp>
      <p:sp>
        <p:nvSpPr>
          <p:cNvPr id="6" name="Content Placeholder 2"/>
          <p:cNvSpPr txBox="1">
            <a:spLocks/>
          </p:cNvSpPr>
          <p:nvPr/>
        </p:nvSpPr>
        <p:spPr>
          <a:xfrm>
            <a:off x="800100" y="1524000"/>
            <a:ext cx="4343400" cy="3200400"/>
          </a:xfrm>
          <a:prstGeom prst="rect">
            <a:avLst/>
          </a:prstGeom>
        </p:spPr>
        <p:txBody>
          <a:bodyPr vert="horz" lIns="91440" tIns="45720" rIns="91440" bIns="45720" rtlCol="0">
            <a:normAutofit fontScale="55000" lnSpcReduction="20000"/>
          </a:bodyPr>
          <a:lstStyle/>
          <a:p>
            <a:pPr marL="0" marR="0" lvl="0" indent="0" defTabSz="914400" rtl="0" eaLnBrk="1" fontAlgn="auto" latinLnBrk="0" hangingPunct="1">
              <a:lnSpc>
                <a:spcPct val="100000"/>
              </a:lnSpc>
              <a:spcBef>
                <a:spcPct val="20000"/>
              </a:spcBef>
              <a:spcAft>
                <a:spcPts val="0"/>
              </a:spcAft>
              <a:buClrTx/>
              <a:buSzTx/>
              <a:tabLst/>
              <a:defRPr/>
            </a:pPr>
            <a:r>
              <a:rPr lang="en-US" sz="2500" b="1" dirty="0" smtClean="0">
                <a:solidFill>
                  <a:schemeClr val="tx1">
                    <a:lumMod val="75000"/>
                    <a:lumOff val="25000"/>
                  </a:schemeClr>
                </a:solidFill>
                <a:latin typeface="+mj-lt"/>
              </a:rPr>
              <a:t>Our Monitoring, Control and Surveillance center is staffed by trained duty officers</a:t>
            </a:r>
          </a:p>
          <a:p>
            <a:pPr marL="0" marR="0" lvl="0" indent="0" defTabSz="914400" rtl="0" eaLnBrk="1" fontAlgn="auto" latinLnBrk="0" hangingPunct="1">
              <a:lnSpc>
                <a:spcPct val="100000"/>
              </a:lnSpc>
              <a:spcBef>
                <a:spcPct val="20000"/>
              </a:spcBef>
              <a:spcAft>
                <a:spcPts val="0"/>
              </a:spcAft>
              <a:buClrTx/>
              <a:buSzTx/>
              <a:tabLst/>
              <a:defRPr/>
            </a:pPr>
            <a:endParaRPr lang="en-US" sz="2500" b="1" dirty="0" smtClean="0">
              <a:solidFill>
                <a:schemeClr val="tx1">
                  <a:lumMod val="75000"/>
                  <a:lumOff val="25000"/>
                </a:schemeClr>
              </a:solidFill>
              <a:latin typeface="+mj-lt"/>
            </a:endParaRPr>
          </a:p>
          <a:p>
            <a:pPr marL="0" marR="0" lvl="0" indent="0" defTabSz="914400" rtl="0" eaLnBrk="1" fontAlgn="auto" latinLnBrk="0" hangingPunct="1">
              <a:lnSpc>
                <a:spcPct val="100000"/>
              </a:lnSpc>
              <a:spcBef>
                <a:spcPct val="20000"/>
              </a:spcBef>
              <a:spcAft>
                <a:spcPts val="0"/>
              </a:spcAft>
              <a:buClrTx/>
              <a:buSzTx/>
              <a:tabLst/>
              <a:defRPr/>
            </a:pPr>
            <a:r>
              <a:rPr lang="en-US" sz="2500" b="1" dirty="0" smtClean="0">
                <a:solidFill>
                  <a:schemeClr val="tx1">
                    <a:lumMod val="75000"/>
                    <a:lumOff val="25000"/>
                  </a:schemeClr>
                </a:solidFill>
                <a:latin typeface="+mj-lt"/>
              </a:rPr>
              <a:t>The center is manned twenty-four hours a day, seven day a week, every day of the year</a:t>
            </a:r>
            <a:endParaRPr kumimoji="0" lang="en-US" sz="25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endParaRPr lang="en-US" sz="2500" b="1" dirty="0" smtClean="0">
              <a:solidFill>
                <a:schemeClr val="tx1">
                  <a:lumMod val="75000"/>
                  <a:lumOff val="25000"/>
                </a:schemeClr>
              </a:solidFill>
              <a:latin typeface="+mj-lt"/>
            </a:endParaRPr>
          </a:p>
          <a:p>
            <a:pPr marL="0" marR="0" lvl="0" indent="0" defTabSz="914400" rtl="0" eaLnBrk="1" fontAlgn="auto" latinLnBrk="0" hangingPunct="1">
              <a:lnSpc>
                <a:spcPct val="100000"/>
              </a:lnSpc>
              <a:spcBef>
                <a:spcPct val="20000"/>
              </a:spcBef>
              <a:spcAft>
                <a:spcPts val="0"/>
              </a:spcAft>
              <a:buClrTx/>
              <a:buSzTx/>
              <a:tabLst/>
              <a:defRPr/>
            </a:pPr>
            <a:r>
              <a:rPr kumimoji="0" lang="en-US" sz="25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We provide real-time support</a:t>
            </a:r>
            <a:r>
              <a:rPr kumimoji="0" lang="en-US" sz="25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to flag administrations and multinational forces engaged in combating piracy -including data feeds in military tactical (C2/C4) formats</a:t>
            </a:r>
            <a:endParaRPr kumimoji="0" lang="en-US" sz="25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endParaRPr lang="en-US" sz="2500" b="1" dirty="0" smtClean="0">
              <a:solidFill>
                <a:schemeClr val="tx1">
                  <a:lumMod val="75000"/>
                  <a:lumOff val="25000"/>
                </a:schemeClr>
              </a:solidFill>
              <a:latin typeface="+mj-lt"/>
            </a:endParaRPr>
          </a:p>
          <a:p>
            <a:pPr marL="0" marR="0" lvl="0" indent="0" defTabSz="914400" rtl="0" eaLnBrk="1" fontAlgn="auto" latinLnBrk="0" hangingPunct="1">
              <a:lnSpc>
                <a:spcPct val="100000"/>
              </a:lnSpc>
              <a:spcBef>
                <a:spcPct val="20000"/>
              </a:spcBef>
              <a:spcAft>
                <a:spcPts val="0"/>
              </a:spcAft>
              <a:buClrTx/>
              <a:buSzTx/>
              <a:tabLst/>
              <a:defRPr/>
            </a:pPr>
            <a:r>
              <a:rPr kumimoji="0" lang="en-US" sz="25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Our operations team </a:t>
            </a:r>
            <a:r>
              <a:rPr lang="en-US" sz="2500" b="1" dirty="0" smtClean="0">
                <a:solidFill>
                  <a:schemeClr val="tx1">
                    <a:lumMod val="75000"/>
                    <a:lumOff val="25000"/>
                  </a:schemeClr>
                </a:solidFill>
                <a:latin typeface="+mj-lt"/>
              </a:rPr>
              <a:t>also </a:t>
            </a:r>
            <a:r>
              <a:rPr kumimoji="0" lang="en-US" sz="25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provides</a:t>
            </a:r>
            <a:r>
              <a:rPr kumimoji="0" lang="en-US" sz="25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live support to shipowners, port states (in relation to inspections) and surveyors (for queries regarding LRIT Conformance Tests)</a:t>
            </a:r>
            <a:endParaRPr lang="en-US" sz="2500" b="1" dirty="0" smtClean="0">
              <a:solidFill>
                <a:schemeClr val="tx1">
                  <a:lumMod val="75000"/>
                  <a:lumOff val="25000"/>
                </a:schemeClr>
              </a:solidFill>
              <a:latin typeface="+mj-lt"/>
            </a:endParaRPr>
          </a:p>
          <a:p>
            <a:pPr marL="0" marR="0" lvl="0" indent="0" defTabSz="914400" rtl="0" eaLnBrk="1" fontAlgn="auto" latinLnBrk="0" hangingPunct="1">
              <a:lnSpc>
                <a:spcPct val="100000"/>
              </a:lnSpc>
              <a:spcBef>
                <a:spcPct val="20000"/>
              </a:spcBef>
              <a:spcAft>
                <a:spcPts val="0"/>
              </a:spcAft>
              <a:buClrTx/>
              <a:buSzTx/>
              <a:tabLst/>
              <a:defRPr/>
            </a:pPr>
            <a:endParaRPr lang="en-US" sz="1300" b="1" dirty="0">
              <a:solidFill>
                <a:schemeClr val="tx1">
                  <a:lumMod val="75000"/>
                  <a:lumOff val="25000"/>
                </a:schemeClr>
              </a:solidFill>
              <a:latin typeface="+mj-lt"/>
            </a:endParaRPr>
          </a:p>
        </p:txBody>
      </p:sp>
      <p:sp>
        <p:nvSpPr>
          <p:cNvPr id="7" name="Right Triangle 6"/>
          <p:cNvSpPr/>
          <p:nvPr/>
        </p:nvSpPr>
        <p:spPr>
          <a:xfrm rot="13405601">
            <a:off x="626756" y="159898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rot="13405601">
            <a:off x="635928" y="2779053"/>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13405601">
            <a:off x="627438" y="355057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3" cstate="print"/>
          <a:srcRect/>
          <a:stretch>
            <a:fillRect/>
          </a:stretch>
        </p:blipFill>
        <p:spPr bwMode="auto">
          <a:xfrm>
            <a:off x="5433060" y="4028191"/>
            <a:ext cx="3292755" cy="2372609"/>
          </a:xfrm>
          <a:prstGeom prst="rect">
            <a:avLst/>
          </a:prstGeom>
          <a:noFill/>
          <a:ln w="9525">
            <a:noFill/>
            <a:miter lim="800000"/>
            <a:headEnd/>
            <a:tailEnd/>
          </a:ln>
        </p:spPr>
      </p:pic>
      <p:graphicFrame>
        <p:nvGraphicFramePr>
          <p:cNvPr id="18" name="Group 4"/>
          <p:cNvGraphicFramePr>
            <a:graphicFrameLocks noGrp="1"/>
          </p:cNvGraphicFramePr>
          <p:nvPr/>
        </p:nvGraphicFramePr>
        <p:xfrm>
          <a:off x="685800" y="4876800"/>
          <a:ext cx="4495800" cy="1524000"/>
        </p:xfrm>
        <a:graphic>
          <a:graphicData uri="http://schemas.openxmlformats.org/drawingml/2006/table">
            <a:tbl>
              <a:tblPr>
                <a:solidFill>
                  <a:srgbClr val="F7FCFF"/>
                </a:solidFill>
                <a:tableStyleId>{3C2FFA5D-87B4-456A-9821-1D502468CF0F}</a:tableStyleId>
              </a:tblPr>
              <a:tblGrid>
                <a:gridCol w="3308909"/>
                <a:gridCol w="1186891"/>
              </a:tblGrid>
              <a:tr h="381000">
                <a:tc>
                  <a:txBody>
                    <a:bodyPr/>
                    <a:lstStyle/>
                    <a:p>
                      <a:r>
                        <a:rPr lang="en-US" sz="1600" b="1" dirty="0" smtClean="0">
                          <a:latin typeface="+mj-lt"/>
                        </a:rPr>
                        <a:t>  Measured System Availability </a:t>
                      </a:r>
                      <a:endParaRPr lang="en-US" sz="1600" b="1" dirty="0">
                        <a:latin typeface="+mj-lt"/>
                      </a:endParaRPr>
                    </a:p>
                  </a:txBody>
                  <a:tcPr marL="47244" marR="47244" marT="47244" marB="47244" horzOverflow="overflow">
                    <a:noFill/>
                  </a:tcPr>
                </a:tc>
                <a:tc>
                  <a:txBody>
                    <a:bodyPr/>
                    <a:lstStyle/>
                    <a:p>
                      <a:pPr algn="r"/>
                      <a:r>
                        <a:rPr lang="en-US" sz="1600" b="1" dirty="0" smtClean="0">
                          <a:latin typeface="+mj-lt"/>
                        </a:rPr>
                        <a:t>99.67%</a:t>
                      </a:r>
                      <a:endParaRPr lang="en-US" sz="1600" b="1" dirty="0">
                        <a:latin typeface="+mj-lt"/>
                      </a:endParaRPr>
                    </a:p>
                  </a:txBody>
                  <a:tcPr marL="47244" marR="47244" marT="47244" marB="47244" horzOverflow="overflow">
                    <a:noFill/>
                  </a:tcPr>
                </a:tc>
              </a:tr>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i="0" u="none" strike="noStrike" cap="none" normalizeH="0" baseline="0" dirty="0" smtClean="0">
                          <a:ln>
                            <a:noFill/>
                          </a:ln>
                          <a:solidFill>
                            <a:schemeClr val="tx1">
                              <a:lumMod val="85000"/>
                              <a:lumOff val="15000"/>
                            </a:schemeClr>
                          </a:solidFill>
                          <a:effectLst/>
                          <a:latin typeface="+mj-lt"/>
                          <a:ea typeface="ヒラギノ角ゴ ProN W3" charset="0"/>
                          <a:cs typeface="ヒラギノ角ゴ ProN W3" charset="0"/>
                          <a:sym typeface="Arial" charset="0"/>
                        </a:rPr>
                        <a:t>  Number of 24x7 Duty Officers</a:t>
                      </a:r>
                    </a:p>
                  </a:txBody>
                  <a:tcPr marL="47244" marR="47244" marT="47244" marB="47244" horzOverflow="overflow">
                    <a:noFill/>
                  </a:tcPr>
                </a:tc>
                <a:tc>
                  <a:txBody>
                    <a:bodyPr/>
                    <a:lstStyle/>
                    <a:p>
                      <a:pPr algn="r"/>
                      <a:r>
                        <a:rPr lang="en-US" sz="1600" b="1" kern="1200" dirty="0" smtClean="0">
                          <a:solidFill>
                            <a:schemeClr val="dk1"/>
                          </a:solidFill>
                          <a:latin typeface="+mn-lt"/>
                          <a:ea typeface="+mn-ea"/>
                          <a:cs typeface="+mn-cs"/>
                        </a:rPr>
                        <a:t>6</a:t>
                      </a:r>
                      <a:endParaRPr lang="en-US" sz="1600" b="1" dirty="0">
                        <a:solidFill>
                          <a:srgbClr val="FF0000"/>
                        </a:solidFill>
                        <a:latin typeface="+mj-lt"/>
                      </a:endParaRPr>
                    </a:p>
                  </a:txBody>
                  <a:tcPr marL="47244" marR="47244" marT="47244" marB="47244" horzOverflow="overflow">
                    <a:noFill/>
                  </a:tcPr>
                </a:tc>
              </a:tr>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effectLst/>
                          <a:latin typeface="+mj-lt"/>
                          <a:sym typeface="Arial" charset="0"/>
                        </a:rPr>
                        <a:t>  Search &amp; Rescue Positions Sent</a:t>
                      </a:r>
                      <a:endParaRPr kumimoji="0" lang="en-US" sz="1600" b="1" i="0" u="none" strike="noStrike" cap="none" normalizeH="0" baseline="0" dirty="0" smtClean="0">
                        <a:ln>
                          <a:noFill/>
                        </a:ln>
                        <a:solidFill>
                          <a:schemeClr val="tx1">
                            <a:lumMod val="85000"/>
                            <a:lumOff val="15000"/>
                          </a:schemeClr>
                        </a:solidFill>
                        <a:effectLst/>
                        <a:latin typeface="+mj-lt"/>
                        <a:ea typeface="ヒラギノ角ゴ ProN W3" charset="0"/>
                        <a:cs typeface="ヒラギノ角ゴ ProN W3" charset="0"/>
                        <a:sym typeface="Arial" charset="0"/>
                      </a:endParaRPr>
                    </a:p>
                  </a:txBody>
                  <a:tcPr marL="47244" marR="47244" marT="47244" marB="47244" horzOverflow="overflow">
                    <a:noFill/>
                  </a:tcPr>
                </a:tc>
                <a:tc>
                  <a:txBody>
                    <a:bodyPr/>
                    <a:lstStyle/>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effectLst/>
                          <a:latin typeface="+mj-lt"/>
                          <a:sym typeface="Arial" charset="0"/>
                        </a:rPr>
                        <a:t>9,000+</a:t>
                      </a:r>
                      <a:endParaRPr kumimoji="0" lang="en-US" sz="1600" b="1" i="0" u="none" strike="noStrike" cap="none" normalizeH="0" baseline="0" dirty="0" smtClean="0">
                        <a:ln>
                          <a:noFill/>
                        </a:ln>
                        <a:solidFill>
                          <a:schemeClr val="tx1">
                            <a:lumMod val="85000"/>
                            <a:lumOff val="15000"/>
                          </a:schemeClr>
                        </a:solidFill>
                        <a:effectLst/>
                        <a:latin typeface="+mj-lt"/>
                        <a:ea typeface="ヒラギノ角ゴ ProN W3" charset="0"/>
                        <a:cs typeface="ヒラギノ角ゴ ProN W3" charset="0"/>
                        <a:sym typeface="Arial" charset="0"/>
                      </a:endParaRPr>
                    </a:p>
                  </a:txBody>
                  <a:tcPr marL="47244" marR="47244" marT="47244" marB="47244" horzOverflow="overflow">
                    <a:noFill/>
                  </a:tcPr>
                </a:tc>
              </a:tr>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effectLst/>
                          <a:latin typeface="+mj-lt"/>
                          <a:sym typeface="Arial" charset="0"/>
                        </a:rPr>
                        <a:t>  Realtime Piracy Alert Responses</a:t>
                      </a:r>
                      <a:endParaRPr kumimoji="0" lang="en-US" sz="1600" b="1" i="0" u="none" strike="noStrike" cap="none" normalizeH="0" baseline="0" dirty="0" smtClean="0">
                        <a:ln>
                          <a:noFill/>
                        </a:ln>
                        <a:solidFill>
                          <a:schemeClr val="tx1">
                            <a:lumMod val="85000"/>
                            <a:lumOff val="15000"/>
                          </a:schemeClr>
                        </a:solidFill>
                        <a:effectLst/>
                        <a:latin typeface="+mj-lt"/>
                        <a:ea typeface="ヒラギノ角ゴ ProN W3" charset="0"/>
                        <a:cs typeface="ヒラギノ角ゴ ProN W3" charset="0"/>
                        <a:sym typeface="Arial" charset="0"/>
                      </a:endParaRPr>
                    </a:p>
                  </a:txBody>
                  <a:tcPr marL="47244" marR="47244" marT="47244" marB="47244" horzOverflow="overflow">
                    <a:noFill/>
                  </a:tcPr>
                </a:tc>
                <a:tc>
                  <a:txBody>
                    <a:bodyPr/>
                    <a:lstStyle/>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effectLst/>
                          <a:latin typeface="+mj-lt"/>
                          <a:sym typeface="Arial" charset="0"/>
                        </a:rPr>
                        <a:t>15+</a:t>
                      </a:r>
                      <a:endParaRPr kumimoji="0" lang="en-US" sz="1600" b="1" i="0" u="none" strike="noStrike" cap="none" normalizeH="0" baseline="0" dirty="0" smtClean="0">
                        <a:ln>
                          <a:noFill/>
                        </a:ln>
                        <a:solidFill>
                          <a:schemeClr val="tx1">
                            <a:lumMod val="85000"/>
                            <a:lumOff val="15000"/>
                          </a:schemeClr>
                        </a:solidFill>
                        <a:effectLst/>
                        <a:latin typeface="+mj-lt"/>
                        <a:ea typeface="ヒラギノ角ゴ ProN W3" charset="0"/>
                        <a:cs typeface="ヒラギノ角ゴ ProN W3" charset="0"/>
                        <a:sym typeface="Arial" charset="0"/>
                      </a:endParaRPr>
                    </a:p>
                  </a:txBody>
                  <a:tcPr marL="47244" marR="47244" marT="47244" marB="47244" horzOverflow="overflow">
                    <a:noFill/>
                  </a:tcPr>
                </a:tc>
              </a:tr>
            </a:tbl>
          </a:graphicData>
        </a:graphic>
      </p:graphicFrame>
      <p:sp>
        <p:nvSpPr>
          <p:cNvPr id="10" name="Right Triangle 9"/>
          <p:cNvSpPr/>
          <p:nvPr/>
        </p:nvSpPr>
        <p:spPr>
          <a:xfrm rot="13405601">
            <a:off x="627438" y="218953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srcRect/>
          <a:stretch>
            <a:fillRect/>
          </a:stretch>
        </p:blipFill>
        <p:spPr bwMode="auto">
          <a:xfrm>
            <a:off x="5425741" y="1371600"/>
            <a:ext cx="3308684" cy="2514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696200" cy="914400"/>
          </a:xfrm>
        </p:spPr>
        <p:txBody>
          <a:bodyPr>
            <a:normAutofit/>
          </a:bodyPr>
          <a:lstStyle/>
          <a:p>
            <a:pPr algn="l"/>
            <a:r>
              <a:rPr lang="en-US" sz="3200" b="1" dirty="0" smtClean="0">
                <a:solidFill>
                  <a:srgbClr val="005BA1"/>
                </a:solidFill>
              </a:rPr>
              <a:t>The Fleet Information System</a:t>
            </a:r>
            <a:endParaRPr lang="en-US" sz="3200" b="1" dirty="0">
              <a:solidFill>
                <a:srgbClr val="005BA1"/>
              </a:solidFill>
            </a:endParaRPr>
          </a:p>
        </p:txBody>
      </p:sp>
      <p:sp>
        <p:nvSpPr>
          <p:cNvPr id="6" name="Content Placeholder 2"/>
          <p:cNvSpPr txBox="1">
            <a:spLocks/>
          </p:cNvSpPr>
          <p:nvPr/>
        </p:nvSpPr>
        <p:spPr>
          <a:xfrm>
            <a:off x="876300" y="1600200"/>
            <a:ext cx="4343400" cy="5105400"/>
          </a:xfrm>
          <a:prstGeom prst="rect">
            <a:avLst/>
          </a:prstGeom>
        </p:spPr>
        <p:txBody>
          <a:bodyPr vert="horz" lIns="91440" tIns="45720" rIns="91440" bIns="45720" rtlCol="0">
            <a:noAutofit/>
          </a:bodyPr>
          <a:lstStyle/>
          <a:p>
            <a:pPr>
              <a:spcBef>
                <a:spcPct val="20000"/>
              </a:spcBef>
              <a:defRPr/>
            </a:pPr>
            <a:r>
              <a:rPr kumimoji="0" lang="en-US" sz="1400" b="1" i="0" u="none" strike="noStrike" kern="1200" cap="none" spc="0" normalizeH="0" baseline="0" noProof="0" dirty="0" smtClean="0">
                <a:ln>
                  <a:noFill/>
                </a:ln>
                <a:solidFill>
                  <a:schemeClr val="tx1">
                    <a:lumMod val="75000"/>
                    <a:lumOff val="25000"/>
                  </a:schemeClr>
                </a:solidFill>
                <a:effectLst/>
                <a:uLnTx/>
                <a:uFillTx/>
                <a:ea typeface="+mn-ea"/>
                <a:cs typeface="+mn-cs"/>
              </a:rPr>
              <a:t>A Complete Web</a:t>
            </a:r>
            <a:r>
              <a:rPr kumimoji="0" lang="en-US" sz="1400" b="1" i="0" u="none" strike="noStrike" kern="1200" cap="none" spc="0" normalizeH="0" noProof="0" dirty="0" smtClean="0">
                <a:ln>
                  <a:noFill/>
                </a:ln>
                <a:solidFill>
                  <a:schemeClr val="tx1">
                    <a:lumMod val="75000"/>
                    <a:lumOff val="25000"/>
                  </a:schemeClr>
                </a:solidFill>
                <a:effectLst/>
                <a:uLnTx/>
                <a:uFillTx/>
                <a:ea typeface="+mn-ea"/>
                <a:cs typeface="+mn-cs"/>
              </a:rPr>
              <a:t> Based </a:t>
            </a:r>
            <a:r>
              <a:rPr lang="en-US" sz="1400" b="1" dirty="0" smtClean="0">
                <a:solidFill>
                  <a:schemeClr val="tx1">
                    <a:lumMod val="75000"/>
                    <a:lumOff val="25000"/>
                  </a:schemeClr>
                </a:solidFill>
              </a:rPr>
              <a:t>Monitoring Solution </a:t>
            </a:r>
            <a:r>
              <a:rPr lang="en-US" sz="1200" b="1" dirty="0" smtClean="0">
                <a:solidFill>
                  <a:schemeClr val="tx1">
                    <a:lumMod val="75000"/>
                    <a:lumOff val="25000"/>
                  </a:schemeClr>
                </a:solidFill>
              </a:rPr>
              <a:t/>
            </a:r>
            <a:br>
              <a:rPr lang="en-US" sz="1200" b="1" dirty="0" smtClean="0">
                <a:solidFill>
                  <a:schemeClr val="tx1">
                    <a:lumMod val="75000"/>
                    <a:lumOff val="25000"/>
                  </a:schemeClr>
                </a:solidFill>
              </a:rPr>
            </a:br>
            <a:r>
              <a:rPr lang="en-US" sz="1400" dirty="0" smtClean="0">
                <a:solidFill>
                  <a:schemeClr val="tx1">
                    <a:lumMod val="75000"/>
                    <a:lumOff val="25000"/>
                  </a:schemeClr>
                </a:solidFill>
              </a:rPr>
              <a:t>Compatible with all major browsers including Internet Explorer, Firefox, Chrome and Safari.  Features include:</a:t>
            </a:r>
          </a:p>
          <a:p>
            <a:pPr>
              <a:spcBef>
                <a:spcPct val="20000"/>
              </a:spcBef>
              <a:defRPr/>
            </a:pPr>
            <a:endParaRPr lang="en-US" sz="1400" dirty="0" smtClean="0">
              <a:solidFill>
                <a:schemeClr val="tx1">
                  <a:lumMod val="75000"/>
                  <a:lumOff val="25000"/>
                </a:schemeClr>
              </a:solidFill>
            </a:endParaRPr>
          </a:p>
          <a:p>
            <a:pPr lvl="1">
              <a:spcBef>
                <a:spcPct val="20000"/>
              </a:spcBef>
              <a:buFont typeface="Arial" pitchFamily="34" charset="0"/>
              <a:buChar char="•"/>
              <a:defRPr/>
            </a:pPr>
            <a:r>
              <a:rPr lang="en-US" sz="1400" dirty="0" smtClean="0">
                <a:solidFill>
                  <a:schemeClr val="tx1">
                    <a:lumMod val="75000"/>
                    <a:lumOff val="25000"/>
                  </a:schemeClr>
                </a:solidFill>
              </a:rPr>
              <a:t>    Ship Registration Details</a:t>
            </a:r>
          </a:p>
          <a:p>
            <a:pPr lvl="1">
              <a:spcBef>
                <a:spcPct val="20000"/>
              </a:spcBef>
              <a:buFont typeface="Arial" pitchFamily="34" charset="0"/>
              <a:buChar char="•"/>
              <a:defRPr/>
            </a:pPr>
            <a:r>
              <a:rPr lang="en-US" sz="1400" dirty="0" smtClean="0">
                <a:solidFill>
                  <a:schemeClr val="tx1">
                    <a:lumMod val="75000"/>
                    <a:lumOff val="25000"/>
                  </a:schemeClr>
                </a:solidFill>
              </a:rPr>
              <a:t>    Photos/Documents</a:t>
            </a:r>
          </a:p>
          <a:p>
            <a:pPr lvl="1">
              <a:spcBef>
                <a:spcPct val="20000"/>
              </a:spcBef>
              <a:buFont typeface="Arial" pitchFamily="34" charset="0"/>
              <a:buChar char="•"/>
              <a:defRPr/>
            </a:pPr>
            <a:r>
              <a:rPr lang="en-US" sz="1400" dirty="0" smtClean="0">
                <a:solidFill>
                  <a:schemeClr val="tx1">
                    <a:lumMod val="75000"/>
                    <a:lumOff val="25000"/>
                  </a:schemeClr>
                </a:solidFill>
              </a:rPr>
              <a:t>    Position Data</a:t>
            </a:r>
          </a:p>
          <a:p>
            <a:pPr lvl="1">
              <a:spcBef>
                <a:spcPct val="20000"/>
              </a:spcBef>
              <a:buFont typeface="Arial" pitchFamily="34" charset="0"/>
              <a:buChar char="•"/>
              <a:defRPr/>
            </a:pPr>
            <a:r>
              <a:rPr lang="en-US" sz="1400" dirty="0" smtClean="0">
                <a:solidFill>
                  <a:schemeClr val="tx1">
                    <a:lumMod val="75000"/>
                    <a:lumOff val="25000"/>
                  </a:schemeClr>
                </a:solidFill>
              </a:rPr>
              <a:t>    Voyage Capture and Trip Reporting</a:t>
            </a:r>
          </a:p>
          <a:p>
            <a:pPr marL="0" marR="0" lvl="0" indent="0" defTabSz="914400" rtl="0" eaLnBrk="1" fontAlgn="auto" latinLnBrk="0" hangingPunct="1">
              <a:lnSpc>
                <a:spcPct val="100000"/>
              </a:lnSpc>
              <a:spcBef>
                <a:spcPct val="20000"/>
              </a:spcBef>
              <a:spcAft>
                <a:spcPts val="0"/>
              </a:spcAft>
              <a:buClrTx/>
              <a:buSzTx/>
              <a:tabLst/>
              <a:defRPr/>
            </a:pPr>
            <a:endParaRPr lang="en-US" sz="1200" b="1" dirty="0" smtClean="0">
              <a:solidFill>
                <a:schemeClr val="tx1">
                  <a:lumMod val="75000"/>
                  <a:lumOff val="25000"/>
                </a:schemeClr>
              </a:solidFill>
            </a:endParaRPr>
          </a:p>
          <a:p>
            <a:pPr lvl="0">
              <a:spcBef>
                <a:spcPct val="20000"/>
              </a:spcBef>
              <a:defRPr/>
            </a:pPr>
            <a:r>
              <a:rPr kumimoji="0" lang="en-US" sz="1400" b="1" i="0" u="none" strike="noStrike" kern="1200" cap="none" spc="0" normalizeH="0" baseline="0" noProof="0" dirty="0" smtClean="0">
                <a:ln>
                  <a:noFill/>
                </a:ln>
                <a:solidFill>
                  <a:schemeClr val="tx1">
                    <a:lumMod val="75000"/>
                    <a:lumOff val="25000"/>
                  </a:schemeClr>
                </a:solidFill>
                <a:effectLst/>
                <a:uLnTx/>
                <a:uFillTx/>
                <a:ea typeface="+mn-ea"/>
                <a:cs typeface="+mn-cs"/>
              </a:rPr>
              <a:t>2D and 3D visualization tools </a:t>
            </a:r>
            <a:r>
              <a:rPr lang="en-US" sz="1400" b="1" dirty="0" smtClean="0">
                <a:solidFill>
                  <a:schemeClr val="tx1">
                    <a:lumMod val="75000"/>
                    <a:lumOff val="25000"/>
                  </a:schemeClr>
                </a:solidFill>
              </a:rPr>
              <a:t>provide an integrated view of the ship’s activity, location and past voyages</a:t>
            </a:r>
            <a:endParaRPr kumimoji="0" lang="en-US" sz="1400" b="1" i="0" u="none" strike="noStrike" kern="1200" cap="none" spc="0" normalizeH="0" noProof="0" dirty="0" smtClean="0">
              <a:ln>
                <a:noFill/>
              </a:ln>
              <a:solidFill>
                <a:schemeClr val="tx1">
                  <a:lumMod val="75000"/>
                  <a:lumOff val="25000"/>
                </a:schemeClr>
              </a:solidFill>
              <a:effectLst/>
              <a:uLnTx/>
              <a:uFillTx/>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endParaRPr lang="en-US" sz="1200" b="1" dirty="0" smtClean="0">
              <a:solidFill>
                <a:schemeClr val="tx1">
                  <a:lumMod val="75000"/>
                  <a:lumOff val="25000"/>
                </a:schemeClr>
              </a:solidFill>
            </a:endParaRPr>
          </a:p>
          <a:p>
            <a:pPr lvl="0">
              <a:spcBef>
                <a:spcPct val="20000"/>
              </a:spcBef>
              <a:defRPr/>
            </a:pPr>
            <a:r>
              <a:rPr kumimoji="0" lang="en-US" sz="1400" b="1" i="0" u="none" strike="noStrike" kern="1200" cap="none" spc="0" normalizeH="0" noProof="0" dirty="0" smtClean="0">
                <a:ln>
                  <a:noFill/>
                </a:ln>
                <a:solidFill>
                  <a:schemeClr val="tx1">
                    <a:lumMod val="75000"/>
                    <a:lumOff val="25000"/>
                  </a:schemeClr>
                </a:solidFill>
                <a:effectLst/>
                <a:uLnTx/>
                <a:uFillTx/>
                <a:ea typeface="+mn-ea"/>
                <a:cs typeface="+mn-cs"/>
              </a:rPr>
              <a:t>Configurable </a:t>
            </a:r>
            <a:r>
              <a:rPr lang="en-US" sz="1400" b="1" dirty="0" smtClean="0">
                <a:solidFill>
                  <a:schemeClr val="tx1">
                    <a:lumMod val="75000"/>
                    <a:lumOff val="25000"/>
                  </a:schemeClr>
                </a:solidFill>
              </a:rPr>
              <a:t>Alarms include:</a:t>
            </a:r>
            <a:endParaRPr kumimoji="0" lang="en-US" sz="1400" b="1" i="0" u="none" strike="noStrike" kern="1200" cap="none" spc="0" normalizeH="0" noProof="0" dirty="0" smtClean="0">
              <a:ln>
                <a:noFill/>
              </a:ln>
              <a:solidFill>
                <a:schemeClr val="tx1">
                  <a:lumMod val="75000"/>
                  <a:lumOff val="25000"/>
                </a:schemeClr>
              </a:solidFill>
              <a:effectLst/>
              <a:uLnTx/>
              <a:uFillTx/>
              <a:ea typeface="+mn-ea"/>
              <a:cs typeface="+mn-cs"/>
            </a:endParaRPr>
          </a:p>
          <a:p>
            <a:pPr marL="0" marR="0" lvl="0" indent="0" defTabSz="914400" rtl="0" eaLnBrk="1" fontAlgn="auto" latinLnBrk="0" hangingPunct="1">
              <a:lnSpc>
                <a:spcPct val="100000"/>
              </a:lnSpc>
              <a:spcAft>
                <a:spcPts val="0"/>
              </a:spcAft>
              <a:buClrTx/>
              <a:buSzTx/>
              <a:tabLst/>
              <a:defRPr/>
            </a:pPr>
            <a:endParaRPr lang="en-US" sz="1200" b="1" dirty="0" smtClean="0">
              <a:solidFill>
                <a:schemeClr val="tx1">
                  <a:lumMod val="75000"/>
                  <a:lumOff val="25000"/>
                </a:schemeClr>
              </a:solidFill>
            </a:endParaRPr>
          </a:p>
          <a:p>
            <a:pPr lvl="1">
              <a:spcBef>
                <a:spcPct val="20000"/>
              </a:spcBef>
              <a:buFont typeface="Arial" pitchFamily="34" charset="0"/>
              <a:buChar char="•"/>
              <a:defRPr/>
            </a:pPr>
            <a:r>
              <a:rPr lang="en-US" sz="1400" dirty="0" smtClean="0">
                <a:solidFill>
                  <a:schemeClr val="tx1">
                    <a:lumMod val="75000"/>
                    <a:lumOff val="25000"/>
                  </a:schemeClr>
                </a:solidFill>
              </a:rPr>
              <a:t>    </a:t>
            </a:r>
            <a:r>
              <a:rPr kumimoji="0" lang="en-US" sz="1400" i="0" u="none" strike="noStrike" kern="1200" cap="none" spc="0" normalizeH="0" noProof="0" dirty="0" smtClean="0">
                <a:ln>
                  <a:noFill/>
                </a:ln>
                <a:solidFill>
                  <a:schemeClr val="tx1">
                    <a:lumMod val="75000"/>
                    <a:lumOff val="25000"/>
                  </a:schemeClr>
                </a:solidFill>
                <a:effectLst/>
                <a:uLnTx/>
                <a:uFillTx/>
                <a:ea typeface="+mn-ea"/>
                <a:cs typeface="+mn-cs"/>
              </a:rPr>
              <a:t>Entry/Exit to port</a:t>
            </a:r>
          </a:p>
          <a:p>
            <a:pPr lvl="1">
              <a:spcBef>
                <a:spcPct val="20000"/>
              </a:spcBef>
              <a:buFont typeface="Arial" pitchFamily="34" charset="0"/>
              <a:buChar char="•"/>
              <a:defRPr/>
            </a:pPr>
            <a:r>
              <a:rPr lang="en-US" sz="1400" dirty="0" smtClean="0">
                <a:solidFill>
                  <a:schemeClr val="tx1">
                    <a:lumMod val="75000"/>
                    <a:lumOff val="25000"/>
                  </a:schemeClr>
                </a:solidFill>
              </a:rPr>
              <a:t>    Entry into high piracy risk areas</a:t>
            </a:r>
          </a:p>
          <a:p>
            <a:pPr lvl="1">
              <a:spcBef>
                <a:spcPct val="20000"/>
              </a:spcBef>
              <a:buFont typeface="Arial" pitchFamily="34" charset="0"/>
              <a:buChar char="•"/>
              <a:defRPr/>
            </a:pPr>
            <a:r>
              <a:rPr kumimoji="0" lang="en-US" sz="1400" i="0" u="none" strike="noStrike" kern="1200" cap="none" spc="0" normalizeH="0" noProof="0" dirty="0" smtClean="0">
                <a:ln>
                  <a:noFill/>
                </a:ln>
                <a:solidFill>
                  <a:schemeClr val="tx1">
                    <a:lumMod val="75000"/>
                    <a:lumOff val="25000"/>
                  </a:schemeClr>
                </a:solidFill>
                <a:effectLst/>
                <a:uLnTx/>
                <a:uFillTx/>
                <a:ea typeface="+mn-ea"/>
                <a:cs typeface="+mn-cs"/>
              </a:rPr>
              <a:t>    Unexpected slowdown at-sea</a:t>
            </a:r>
          </a:p>
          <a:p>
            <a:pPr lvl="1">
              <a:spcBef>
                <a:spcPct val="20000"/>
              </a:spcBef>
              <a:buFont typeface="Arial" pitchFamily="34" charset="0"/>
              <a:buChar char="•"/>
              <a:defRPr/>
            </a:pPr>
            <a:r>
              <a:rPr lang="en-US" sz="1400" dirty="0" smtClean="0">
                <a:solidFill>
                  <a:schemeClr val="tx1">
                    <a:lumMod val="75000"/>
                    <a:lumOff val="25000"/>
                  </a:schemeClr>
                </a:solidFill>
              </a:rPr>
              <a:t>    Faulty or non-reporting LRIT Equipment</a:t>
            </a:r>
          </a:p>
          <a:p>
            <a:pPr lvl="0">
              <a:spcBef>
                <a:spcPct val="20000"/>
              </a:spcBef>
              <a:defRPr/>
            </a:pPr>
            <a:endParaRPr lang="en-US" sz="1200" b="1" dirty="0" smtClean="0">
              <a:solidFill>
                <a:schemeClr val="tx1">
                  <a:lumMod val="75000"/>
                  <a:lumOff val="25000"/>
                </a:schemeClr>
              </a:solidFill>
            </a:endParaRPr>
          </a:p>
          <a:p>
            <a:pPr marL="0" marR="0" lvl="0" indent="0" defTabSz="914400" rtl="0" eaLnBrk="1" fontAlgn="auto" latinLnBrk="0" hangingPunct="1">
              <a:lnSpc>
                <a:spcPct val="100000"/>
              </a:lnSpc>
              <a:spcBef>
                <a:spcPct val="20000"/>
              </a:spcBef>
              <a:spcAft>
                <a:spcPts val="0"/>
              </a:spcAft>
              <a:buClrTx/>
              <a:buSzTx/>
              <a:tabLst/>
              <a:defRPr/>
            </a:pPr>
            <a:endParaRPr lang="en-US" sz="1200" b="1" noProof="0" dirty="0" smtClean="0">
              <a:solidFill>
                <a:schemeClr val="tx1">
                  <a:lumMod val="75000"/>
                  <a:lumOff val="25000"/>
                </a:schemeClr>
              </a:solidFill>
            </a:endParaRPr>
          </a:p>
          <a:p>
            <a:pPr marL="0" marR="0" lvl="0" indent="0" defTabSz="914400" rtl="0" eaLnBrk="1" fontAlgn="auto" latinLnBrk="0" hangingPunct="1">
              <a:lnSpc>
                <a:spcPct val="100000"/>
              </a:lnSpc>
              <a:spcBef>
                <a:spcPct val="20000"/>
              </a:spcBef>
              <a:spcAft>
                <a:spcPts val="0"/>
              </a:spcAft>
              <a:buClrTx/>
              <a:buSzTx/>
              <a:tabLst/>
              <a:defRPr/>
            </a:pPr>
            <a:endParaRPr lang="en-US" sz="1200" b="1" baseline="0" dirty="0" smtClean="0">
              <a:solidFill>
                <a:schemeClr val="tx1">
                  <a:lumMod val="75000"/>
                  <a:lumOff val="25000"/>
                </a:schemeClr>
              </a:solidFill>
            </a:endParaRPr>
          </a:p>
          <a:p>
            <a:pPr marL="0" marR="0" lvl="0" indent="0" defTabSz="914400" rtl="0" eaLnBrk="1" fontAlgn="auto" latinLnBrk="0" hangingPunct="1">
              <a:lnSpc>
                <a:spcPct val="100000"/>
              </a:lnSpc>
              <a:spcBef>
                <a:spcPct val="20000"/>
              </a:spcBef>
              <a:spcAft>
                <a:spcPts val="0"/>
              </a:spcAft>
              <a:buClrTx/>
              <a:buSzTx/>
              <a:tabLst/>
              <a:defRPr/>
            </a:pPr>
            <a:endParaRPr kumimoji="0" lang="en-US" sz="1200" b="1" i="0" u="none" strike="noStrike" kern="1200" cap="none" spc="0" normalizeH="0" baseline="0" noProof="0" dirty="0" smtClean="0">
              <a:ln>
                <a:noFill/>
              </a:ln>
              <a:solidFill>
                <a:schemeClr val="tx1">
                  <a:lumMod val="75000"/>
                  <a:lumOff val="25000"/>
                </a:schemeClr>
              </a:solidFill>
              <a:effectLst/>
              <a:uLnTx/>
              <a:uFillTx/>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endParaRPr lang="en-US" sz="1200" b="1" dirty="0" smtClean="0">
              <a:solidFill>
                <a:schemeClr val="tx1">
                  <a:lumMod val="75000"/>
                  <a:lumOff val="25000"/>
                </a:schemeClr>
              </a:solidFill>
            </a:endParaRPr>
          </a:p>
          <a:p>
            <a:pPr marL="0" marR="0" lvl="0" indent="0" defTabSz="914400" rtl="0" eaLnBrk="1" fontAlgn="auto" latinLnBrk="0" hangingPunct="1">
              <a:lnSpc>
                <a:spcPct val="100000"/>
              </a:lnSpc>
              <a:spcBef>
                <a:spcPct val="20000"/>
              </a:spcBef>
              <a:spcAft>
                <a:spcPts val="0"/>
              </a:spcAft>
              <a:buClrTx/>
              <a:buSzTx/>
              <a:tabLst/>
              <a:defRPr/>
            </a:pPr>
            <a:endParaRPr lang="en-US" sz="1200" b="1" dirty="0">
              <a:solidFill>
                <a:schemeClr val="tx1">
                  <a:lumMod val="75000"/>
                  <a:lumOff val="25000"/>
                </a:schemeClr>
              </a:solidFill>
            </a:endParaRPr>
          </a:p>
        </p:txBody>
      </p:sp>
      <p:sp>
        <p:nvSpPr>
          <p:cNvPr id="7" name="Right Triangle 6"/>
          <p:cNvSpPr/>
          <p:nvPr/>
        </p:nvSpPr>
        <p:spPr>
          <a:xfrm rot="13405601">
            <a:off x="702956" y="167518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13405601">
            <a:off x="712128" y="388498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62600" y="5791200"/>
            <a:ext cx="3124200" cy="523220"/>
          </a:xfrm>
          <a:prstGeom prst="rect">
            <a:avLst/>
          </a:prstGeom>
          <a:noFill/>
        </p:spPr>
        <p:txBody>
          <a:bodyPr wrap="square" rtlCol="0">
            <a:spAutoFit/>
          </a:bodyPr>
          <a:lstStyle/>
          <a:p>
            <a:r>
              <a:rPr lang="en-US" sz="1400" b="1" dirty="0" smtClean="0">
                <a:solidFill>
                  <a:schemeClr val="tx1">
                    <a:lumMod val="75000"/>
                    <a:lumOff val="25000"/>
                  </a:schemeClr>
                </a:solidFill>
              </a:rPr>
              <a:t>The User Interface for the LRIT System</a:t>
            </a:r>
          </a:p>
          <a:p>
            <a:endParaRPr lang="en-US" sz="1400" dirty="0"/>
          </a:p>
        </p:txBody>
      </p:sp>
      <p:sp>
        <p:nvSpPr>
          <p:cNvPr id="11" name="Right Triangle 10"/>
          <p:cNvSpPr/>
          <p:nvPr/>
        </p:nvSpPr>
        <p:spPr>
          <a:xfrm rot="13405601">
            <a:off x="712128" y="457927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p:cNvPicPr>
            <a:picLocks noChangeAspect="1" noChangeArrowheads="1"/>
          </p:cNvPicPr>
          <p:nvPr/>
        </p:nvPicPr>
        <p:blipFill>
          <a:blip r:embed="rId3" cstate="print"/>
          <a:srcRect/>
          <a:stretch>
            <a:fillRect/>
          </a:stretch>
        </p:blipFill>
        <p:spPr bwMode="auto">
          <a:xfrm>
            <a:off x="5305425" y="1524000"/>
            <a:ext cx="3382963" cy="1947863"/>
          </a:xfrm>
          <a:prstGeom prst="rect">
            <a:avLst/>
          </a:prstGeom>
          <a:noFill/>
          <a:ln w="9525">
            <a:noFill/>
            <a:miter lim="800000"/>
            <a:headEnd/>
            <a:tailEnd/>
          </a:ln>
        </p:spPr>
      </p:pic>
      <p:pic>
        <p:nvPicPr>
          <p:cNvPr id="2056" name="Picture 8"/>
          <p:cNvPicPr>
            <a:picLocks noChangeAspect="1" noChangeArrowheads="1"/>
          </p:cNvPicPr>
          <p:nvPr/>
        </p:nvPicPr>
        <p:blipFill>
          <a:blip r:embed="rId4" cstate="print"/>
          <a:srcRect/>
          <a:stretch>
            <a:fillRect/>
          </a:stretch>
        </p:blipFill>
        <p:spPr bwMode="auto">
          <a:xfrm>
            <a:off x="5305425" y="3695700"/>
            <a:ext cx="3382963" cy="19478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696200" cy="914400"/>
          </a:xfrm>
        </p:spPr>
        <p:txBody>
          <a:bodyPr>
            <a:normAutofit/>
          </a:bodyPr>
          <a:lstStyle/>
          <a:p>
            <a:pPr algn="l"/>
            <a:r>
              <a:rPr lang="en-US" sz="3200" b="1" dirty="0" smtClean="0">
                <a:solidFill>
                  <a:srgbClr val="005BA1"/>
                </a:solidFill>
              </a:rPr>
              <a:t>Security &amp; Access Types</a:t>
            </a:r>
            <a:endParaRPr lang="en-US" sz="3200" b="1" dirty="0">
              <a:solidFill>
                <a:srgbClr val="005BA1"/>
              </a:solidFill>
            </a:endParaRPr>
          </a:p>
        </p:txBody>
      </p:sp>
      <p:sp>
        <p:nvSpPr>
          <p:cNvPr id="10" name="TextBox 9"/>
          <p:cNvSpPr txBox="1"/>
          <p:nvPr/>
        </p:nvSpPr>
        <p:spPr>
          <a:xfrm>
            <a:off x="5562600" y="5791200"/>
            <a:ext cx="3200400" cy="523220"/>
          </a:xfrm>
          <a:prstGeom prst="rect">
            <a:avLst/>
          </a:prstGeom>
          <a:noFill/>
        </p:spPr>
        <p:txBody>
          <a:bodyPr wrap="square" rtlCol="0">
            <a:spAutoFit/>
          </a:bodyPr>
          <a:lstStyle/>
          <a:p>
            <a:r>
              <a:rPr lang="en-US" sz="1400" b="1" dirty="0" smtClean="0">
                <a:solidFill>
                  <a:schemeClr val="tx1">
                    <a:lumMod val="75000"/>
                    <a:lumOff val="25000"/>
                  </a:schemeClr>
                </a:solidFill>
              </a:rPr>
              <a:t>The User Interface for the LRIT System</a:t>
            </a:r>
          </a:p>
          <a:p>
            <a:endParaRPr lang="en-US" sz="1400" dirty="0"/>
          </a:p>
        </p:txBody>
      </p:sp>
      <p:sp>
        <p:nvSpPr>
          <p:cNvPr id="11" name="Content Placeholder 2"/>
          <p:cNvSpPr txBox="1">
            <a:spLocks/>
          </p:cNvSpPr>
          <p:nvPr/>
        </p:nvSpPr>
        <p:spPr>
          <a:xfrm>
            <a:off x="914400" y="1600200"/>
            <a:ext cx="4038600" cy="5105400"/>
          </a:xfrm>
          <a:prstGeom prst="rect">
            <a:avLst/>
          </a:prstGeom>
        </p:spPr>
        <p:txBody>
          <a:bodyPr vert="horz" lIns="91440" tIns="45720" rIns="91440" bIns="45720" rtlCol="0">
            <a:normAutofit/>
          </a:bodyPr>
          <a:lstStyle/>
          <a:p>
            <a:pPr lvl="0">
              <a:defRPr/>
            </a:pPr>
            <a:r>
              <a:rPr lang="en-US" sz="1600" b="1" dirty="0" smtClean="0">
                <a:solidFill>
                  <a:schemeClr val="tx1">
                    <a:lumMod val="75000"/>
                    <a:lumOff val="25000"/>
                  </a:schemeClr>
                </a:solidFill>
              </a:rPr>
              <a:t>Flag </a:t>
            </a:r>
            <a:r>
              <a:rPr lang="en-US" sz="1600" dirty="0" smtClean="0">
                <a:solidFill>
                  <a:schemeClr val="tx1">
                    <a:lumMod val="75000"/>
                    <a:lumOff val="25000"/>
                  </a:schemeClr>
                </a:solidFill>
              </a:rPr>
              <a:t>(full access to all ships under flag)</a:t>
            </a:r>
          </a:p>
          <a:p>
            <a:pPr lvl="0">
              <a:defRPr/>
            </a:pPr>
            <a:endParaRPr lang="en-US" sz="1600" b="1" dirty="0" smtClean="0">
              <a:solidFill>
                <a:schemeClr val="tx1">
                  <a:lumMod val="75000"/>
                  <a:lumOff val="25000"/>
                </a:schemeClr>
              </a:solidFill>
            </a:endParaRPr>
          </a:p>
          <a:p>
            <a:pPr lvl="0">
              <a:defRPr/>
            </a:pPr>
            <a:r>
              <a:rPr lang="en-US" sz="1600" b="1" dirty="0" smtClean="0">
                <a:solidFill>
                  <a:schemeClr val="tx1">
                    <a:lumMod val="75000"/>
                    <a:lumOff val="25000"/>
                  </a:schemeClr>
                </a:solidFill>
              </a:rPr>
              <a:t>Shipowner</a:t>
            </a:r>
          </a:p>
          <a:p>
            <a:pPr lvl="0">
              <a:defRPr/>
            </a:pPr>
            <a:r>
              <a:rPr lang="en-US" sz="1600" dirty="0" smtClean="0">
                <a:solidFill>
                  <a:schemeClr val="tx1">
                    <a:lumMod val="75000"/>
                    <a:lumOff val="25000"/>
                  </a:schemeClr>
                </a:solidFill>
              </a:rPr>
              <a:t>(access restricted to their own ships)</a:t>
            </a:r>
          </a:p>
          <a:p>
            <a:pPr lvl="0">
              <a:defRPr/>
            </a:pPr>
            <a:r>
              <a:rPr lang="en-US" sz="1600" dirty="0" smtClean="0">
                <a:solidFill>
                  <a:schemeClr val="tx1">
                    <a:lumMod val="75000"/>
                    <a:lumOff val="25000"/>
                  </a:schemeClr>
                </a:solidFill>
              </a:rPr>
              <a:t> </a:t>
            </a:r>
          </a:p>
          <a:p>
            <a:pPr lvl="0">
              <a:defRPr/>
            </a:pPr>
            <a:r>
              <a:rPr lang="en-US" sz="1600" b="1" dirty="0" smtClean="0">
                <a:solidFill>
                  <a:schemeClr val="tx1">
                    <a:lumMod val="75000"/>
                    <a:lumOff val="25000"/>
                  </a:schemeClr>
                </a:solidFill>
              </a:rPr>
              <a:t>Surveyors</a:t>
            </a:r>
          </a:p>
          <a:p>
            <a:pPr lvl="0">
              <a:defRPr/>
            </a:pPr>
            <a:r>
              <a:rPr lang="en-US" sz="1600" dirty="0" smtClean="0">
                <a:solidFill>
                  <a:schemeClr val="tx1">
                    <a:lumMod val="75000"/>
                    <a:lumOff val="25000"/>
                  </a:schemeClr>
                </a:solidFill>
              </a:rPr>
              <a:t>(restricted access to verify conformance tests)</a:t>
            </a:r>
          </a:p>
          <a:p>
            <a:pPr lvl="0">
              <a:defRPr/>
            </a:pPr>
            <a:endParaRPr lang="en-US" sz="1600" b="1" dirty="0" smtClean="0">
              <a:solidFill>
                <a:schemeClr val="tx1">
                  <a:lumMod val="75000"/>
                  <a:lumOff val="25000"/>
                </a:schemeClr>
              </a:solidFill>
            </a:endParaRPr>
          </a:p>
          <a:p>
            <a:pPr lvl="0">
              <a:defRPr/>
            </a:pPr>
            <a:r>
              <a:rPr lang="en-US" sz="1600" b="1" dirty="0" smtClean="0">
                <a:solidFill>
                  <a:schemeClr val="tx1">
                    <a:lumMod val="75000"/>
                    <a:lumOff val="25000"/>
                  </a:schemeClr>
                </a:solidFill>
              </a:rPr>
              <a:t>Agents or Charterers</a:t>
            </a:r>
          </a:p>
          <a:p>
            <a:pPr lvl="0">
              <a:defRPr/>
            </a:pPr>
            <a:r>
              <a:rPr lang="en-US" sz="1600" dirty="0" smtClean="0">
                <a:solidFill>
                  <a:schemeClr val="tx1">
                    <a:lumMod val="75000"/>
                    <a:lumOff val="25000"/>
                  </a:schemeClr>
                </a:solidFill>
              </a:rPr>
              <a:t>(selective access when granted by shipowner)</a:t>
            </a:r>
          </a:p>
          <a:p>
            <a:pPr lvl="0">
              <a:defRPr/>
            </a:pPr>
            <a:endParaRPr lang="en-US" sz="1600" b="1" dirty="0" smtClean="0">
              <a:solidFill>
                <a:schemeClr val="tx1">
                  <a:lumMod val="75000"/>
                  <a:lumOff val="25000"/>
                </a:schemeClr>
              </a:solidFill>
            </a:endParaRPr>
          </a:p>
          <a:p>
            <a:pPr lvl="0">
              <a:defRPr/>
            </a:pPr>
            <a:r>
              <a:rPr lang="en-US" sz="1600" b="1" dirty="0" smtClean="0">
                <a:solidFill>
                  <a:schemeClr val="tx1">
                    <a:lumMod val="75000"/>
                    <a:lumOff val="25000"/>
                  </a:schemeClr>
                </a:solidFill>
              </a:rPr>
              <a:t>Coastal/Port Administrations</a:t>
            </a:r>
          </a:p>
          <a:p>
            <a:pPr lvl="0">
              <a:defRPr/>
            </a:pPr>
            <a:r>
              <a:rPr lang="en-US" sz="1600" dirty="0" smtClean="0">
                <a:solidFill>
                  <a:schemeClr val="tx1">
                    <a:lumMod val="75000"/>
                    <a:lumOff val="25000"/>
                  </a:schemeClr>
                </a:solidFill>
              </a:rPr>
              <a:t>(enhanced LRIT information and reports)</a:t>
            </a:r>
          </a:p>
          <a:p>
            <a:pPr lvl="0">
              <a:defRPr/>
            </a:pPr>
            <a:endParaRPr lang="en-US" sz="1600" b="1" dirty="0" smtClean="0">
              <a:solidFill>
                <a:schemeClr val="tx1">
                  <a:lumMod val="75000"/>
                  <a:lumOff val="25000"/>
                </a:schemeClr>
              </a:solidFill>
            </a:endParaRPr>
          </a:p>
          <a:p>
            <a:pPr lvl="0">
              <a:defRPr/>
            </a:pPr>
            <a:r>
              <a:rPr lang="en-US" sz="1600" b="1" dirty="0" smtClean="0">
                <a:solidFill>
                  <a:schemeClr val="tx1">
                    <a:lumMod val="75000"/>
                    <a:lumOff val="25000"/>
                  </a:schemeClr>
                </a:solidFill>
              </a:rPr>
              <a:t>Piracy Prevention Taskforces</a:t>
            </a:r>
          </a:p>
          <a:p>
            <a:pPr lvl="0">
              <a:defRPr/>
            </a:pPr>
            <a:r>
              <a:rPr lang="en-US" sz="1600" dirty="0" smtClean="0">
                <a:solidFill>
                  <a:schemeClr val="tx1">
                    <a:lumMod val="75000"/>
                    <a:lumOff val="25000"/>
                  </a:schemeClr>
                </a:solidFill>
              </a:rPr>
              <a:t>(automated OTH-GOLD tactical feed)</a:t>
            </a:r>
          </a:p>
        </p:txBody>
      </p:sp>
      <p:sp>
        <p:nvSpPr>
          <p:cNvPr id="12" name="Right Triangle 11"/>
          <p:cNvSpPr/>
          <p:nvPr/>
        </p:nvSpPr>
        <p:spPr>
          <a:xfrm rot="13405601">
            <a:off x="702956" y="1712253"/>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p:cNvSpPr/>
          <p:nvPr/>
        </p:nvSpPr>
        <p:spPr>
          <a:xfrm rot="13405601">
            <a:off x="712128" y="220858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p:cNvSpPr/>
          <p:nvPr/>
        </p:nvSpPr>
        <p:spPr>
          <a:xfrm rot="13405601">
            <a:off x="712127" y="292192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p:cNvSpPr/>
          <p:nvPr/>
        </p:nvSpPr>
        <p:spPr>
          <a:xfrm rot="13405601">
            <a:off x="712127" y="3674403"/>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13405601">
            <a:off x="712127" y="4408863"/>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p:nvSpPr>
        <p:spPr>
          <a:xfrm rot="13405601">
            <a:off x="712127" y="513172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3" cstate="print"/>
          <a:srcRect/>
          <a:stretch>
            <a:fillRect/>
          </a:stretch>
        </p:blipFill>
        <p:spPr bwMode="auto">
          <a:xfrm>
            <a:off x="5295900" y="3771900"/>
            <a:ext cx="3382963" cy="1947863"/>
          </a:xfrm>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5286375" y="1400175"/>
            <a:ext cx="3382963" cy="21669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082040" y="1600200"/>
            <a:ext cx="3429000" cy="2362200"/>
          </a:xfrm>
          <a:prstGeom prst="roundRect">
            <a:avLst/>
          </a:prstGeom>
          <a:solidFill>
            <a:schemeClr val="bg1"/>
          </a:solidFill>
          <a:ln>
            <a:solidFill>
              <a:srgbClr val="1D50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 y="685800"/>
            <a:ext cx="7696200" cy="914400"/>
          </a:xfrm>
        </p:spPr>
        <p:txBody>
          <a:bodyPr>
            <a:normAutofit/>
          </a:bodyPr>
          <a:lstStyle/>
          <a:p>
            <a:pPr algn="l"/>
            <a:r>
              <a:rPr lang="en-US" sz="3200" b="1" dirty="0" smtClean="0">
                <a:solidFill>
                  <a:srgbClr val="005BA1"/>
                </a:solidFill>
              </a:rPr>
              <a:t>User Interface Platforms</a:t>
            </a:r>
            <a:endParaRPr lang="en-US" sz="3200" b="1" dirty="0">
              <a:solidFill>
                <a:srgbClr val="005BA1"/>
              </a:solidFill>
            </a:endParaRPr>
          </a:p>
        </p:txBody>
      </p:sp>
      <p:sp>
        <p:nvSpPr>
          <p:cNvPr id="4" name="Content Placeholder 2"/>
          <p:cNvSpPr txBox="1">
            <a:spLocks/>
          </p:cNvSpPr>
          <p:nvPr/>
        </p:nvSpPr>
        <p:spPr>
          <a:xfrm>
            <a:off x="1524000" y="1706880"/>
            <a:ext cx="2590800" cy="457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Monitoring Console</a:t>
            </a:r>
            <a:endParaRPr lang="en-US" sz="2000" b="1" dirty="0">
              <a:solidFill>
                <a:schemeClr val="tx1">
                  <a:lumMod val="75000"/>
                  <a:lumOff val="25000"/>
                </a:schemeClr>
              </a:solidFill>
              <a:latin typeface="+mj-lt"/>
            </a:endParaRPr>
          </a:p>
        </p:txBody>
      </p:sp>
      <p:sp>
        <p:nvSpPr>
          <p:cNvPr id="16" name="Rounded Rectangle 15"/>
          <p:cNvSpPr/>
          <p:nvPr/>
        </p:nvSpPr>
        <p:spPr>
          <a:xfrm>
            <a:off x="1082040" y="4191000"/>
            <a:ext cx="3429000" cy="2362200"/>
          </a:xfrm>
          <a:prstGeom prst="roundRect">
            <a:avLst/>
          </a:prstGeom>
          <a:solidFill>
            <a:schemeClr val="bg1"/>
          </a:solidFill>
          <a:ln>
            <a:solidFill>
              <a:srgbClr val="1D50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1524000" y="4297680"/>
            <a:ext cx="2590800" cy="457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Tablet</a:t>
            </a:r>
            <a:endParaRPr lang="en-US" sz="2000" b="1" dirty="0">
              <a:solidFill>
                <a:schemeClr val="tx1">
                  <a:lumMod val="75000"/>
                  <a:lumOff val="25000"/>
                </a:schemeClr>
              </a:solidFill>
              <a:latin typeface="+mj-lt"/>
            </a:endParaRPr>
          </a:p>
        </p:txBody>
      </p:sp>
      <p:sp>
        <p:nvSpPr>
          <p:cNvPr id="18" name="Rounded Rectangle 17"/>
          <p:cNvSpPr/>
          <p:nvPr/>
        </p:nvSpPr>
        <p:spPr>
          <a:xfrm>
            <a:off x="4724400" y="1600200"/>
            <a:ext cx="3429000" cy="2362200"/>
          </a:xfrm>
          <a:prstGeom prst="roundRect">
            <a:avLst/>
          </a:prstGeom>
          <a:solidFill>
            <a:schemeClr val="bg1"/>
          </a:solidFill>
          <a:ln>
            <a:solidFill>
              <a:srgbClr val="1D50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txBox="1">
            <a:spLocks/>
          </p:cNvSpPr>
          <p:nvPr/>
        </p:nvSpPr>
        <p:spPr>
          <a:xfrm>
            <a:off x="5105400" y="1706880"/>
            <a:ext cx="2590800" cy="457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Laptop</a:t>
            </a:r>
            <a:endParaRPr lang="en-US" sz="2000" b="1" dirty="0">
              <a:solidFill>
                <a:schemeClr val="tx1">
                  <a:lumMod val="75000"/>
                  <a:lumOff val="25000"/>
                </a:schemeClr>
              </a:solidFill>
              <a:latin typeface="+mj-lt"/>
            </a:endParaRPr>
          </a:p>
        </p:txBody>
      </p:sp>
      <p:sp>
        <p:nvSpPr>
          <p:cNvPr id="20" name="Rounded Rectangle 19"/>
          <p:cNvSpPr/>
          <p:nvPr/>
        </p:nvSpPr>
        <p:spPr>
          <a:xfrm>
            <a:off x="4724400" y="4191000"/>
            <a:ext cx="3429000" cy="2362200"/>
          </a:xfrm>
          <a:prstGeom prst="roundRect">
            <a:avLst/>
          </a:prstGeom>
          <a:solidFill>
            <a:schemeClr val="bg1"/>
          </a:solidFill>
          <a:ln>
            <a:solidFill>
              <a:srgbClr val="1D50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txBox="1">
            <a:spLocks/>
          </p:cNvSpPr>
          <p:nvPr/>
        </p:nvSpPr>
        <p:spPr>
          <a:xfrm>
            <a:off x="5105400" y="4297680"/>
            <a:ext cx="2590800" cy="457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Smart Phone</a:t>
            </a:r>
            <a:endParaRPr lang="en-US" sz="2000" b="1" dirty="0">
              <a:solidFill>
                <a:schemeClr val="tx1">
                  <a:lumMod val="75000"/>
                  <a:lumOff val="25000"/>
                </a:schemeClr>
              </a:solidFill>
              <a:latin typeface="+mj-lt"/>
            </a:endParaRPr>
          </a:p>
        </p:txBody>
      </p:sp>
      <p:pic>
        <p:nvPicPr>
          <p:cNvPr id="1026" name="Picture 2"/>
          <p:cNvPicPr>
            <a:picLocks noChangeAspect="1" noChangeArrowheads="1"/>
          </p:cNvPicPr>
          <p:nvPr/>
        </p:nvPicPr>
        <p:blipFill>
          <a:blip r:embed="rId3" cstate="print"/>
          <a:srcRect/>
          <a:stretch>
            <a:fillRect/>
          </a:stretch>
        </p:blipFill>
        <p:spPr bwMode="auto">
          <a:xfrm>
            <a:off x="4983480" y="4724400"/>
            <a:ext cx="2987040" cy="1600200"/>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5181600" y="2124075"/>
            <a:ext cx="2275397" cy="1810353"/>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1828800" y="4800600"/>
            <a:ext cx="1956216" cy="1543050"/>
          </a:xfrm>
          <a:prstGeom prst="rect">
            <a:avLst/>
          </a:prstGeom>
          <a:noFill/>
          <a:ln w="9525">
            <a:noFill/>
            <a:miter lim="800000"/>
            <a:headEnd/>
            <a:tailEnd/>
          </a:ln>
        </p:spPr>
      </p:pic>
      <p:pic>
        <p:nvPicPr>
          <p:cNvPr id="4100" name="Picture 4"/>
          <p:cNvPicPr>
            <a:picLocks noChangeAspect="1" noChangeArrowheads="1"/>
          </p:cNvPicPr>
          <p:nvPr/>
        </p:nvPicPr>
        <p:blipFill>
          <a:blip r:embed="rId6" cstate="print"/>
          <a:srcRect/>
          <a:stretch>
            <a:fillRect/>
          </a:stretch>
        </p:blipFill>
        <p:spPr bwMode="auto">
          <a:xfrm>
            <a:off x="1828800" y="2209800"/>
            <a:ext cx="1981200" cy="15621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696200" cy="914400"/>
          </a:xfrm>
        </p:spPr>
        <p:txBody>
          <a:bodyPr>
            <a:normAutofit/>
          </a:bodyPr>
          <a:lstStyle/>
          <a:p>
            <a:pPr algn="l"/>
            <a:r>
              <a:rPr lang="en-US" sz="3200" b="1" dirty="0" smtClean="0">
                <a:solidFill>
                  <a:srgbClr val="005BA1"/>
                </a:solidFill>
              </a:rPr>
              <a:t>Compatible Satellite Service Providers</a:t>
            </a:r>
            <a:endParaRPr lang="en-US" sz="3200" b="1" dirty="0">
              <a:solidFill>
                <a:srgbClr val="005BA1"/>
              </a:solidFill>
            </a:endParaRPr>
          </a:p>
        </p:txBody>
      </p:sp>
      <p:pic>
        <p:nvPicPr>
          <p:cNvPr id="14" name="Picture 2"/>
          <p:cNvPicPr>
            <a:picLocks noChangeAspect="1" noChangeArrowheads="1"/>
          </p:cNvPicPr>
          <p:nvPr/>
        </p:nvPicPr>
        <p:blipFill>
          <a:blip r:embed="rId3" cstate="print"/>
          <a:srcRect/>
          <a:stretch>
            <a:fillRect/>
          </a:stretch>
        </p:blipFill>
        <p:spPr bwMode="auto">
          <a:xfrm>
            <a:off x="704850" y="3000375"/>
            <a:ext cx="1809750" cy="868680"/>
          </a:xfrm>
          <a:prstGeom prst="rect">
            <a:avLst/>
          </a:prstGeom>
          <a:noFill/>
          <a:ln w="9525">
            <a:noFill/>
            <a:miter lim="800000"/>
            <a:headEnd/>
            <a:tailEnd/>
          </a:ln>
        </p:spPr>
      </p:pic>
      <p:pic>
        <p:nvPicPr>
          <p:cNvPr id="15" name="Picture 3"/>
          <p:cNvPicPr>
            <a:picLocks noChangeAspect="1" noChangeArrowheads="1"/>
          </p:cNvPicPr>
          <p:nvPr/>
        </p:nvPicPr>
        <p:blipFill>
          <a:blip r:embed="rId4" cstate="print"/>
          <a:srcRect/>
          <a:stretch>
            <a:fillRect/>
          </a:stretch>
        </p:blipFill>
        <p:spPr bwMode="auto">
          <a:xfrm>
            <a:off x="704850" y="1857375"/>
            <a:ext cx="1809750" cy="868680"/>
          </a:xfrm>
          <a:prstGeom prst="rect">
            <a:avLst/>
          </a:prstGeom>
          <a:noFill/>
          <a:ln w="9525">
            <a:noFill/>
            <a:miter lim="800000"/>
            <a:headEnd/>
            <a:tailEnd/>
          </a:ln>
        </p:spPr>
      </p:pic>
      <p:pic>
        <p:nvPicPr>
          <p:cNvPr id="16" name="Picture 4"/>
          <p:cNvPicPr>
            <a:picLocks noChangeAspect="1" noChangeArrowheads="1"/>
          </p:cNvPicPr>
          <p:nvPr/>
        </p:nvPicPr>
        <p:blipFill>
          <a:blip r:embed="rId5" cstate="print"/>
          <a:srcRect/>
          <a:stretch>
            <a:fillRect/>
          </a:stretch>
        </p:blipFill>
        <p:spPr bwMode="auto">
          <a:xfrm>
            <a:off x="704850" y="5372100"/>
            <a:ext cx="1809750" cy="868680"/>
          </a:xfrm>
          <a:prstGeom prst="rect">
            <a:avLst/>
          </a:prstGeom>
          <a:noFill/>
          <a:ln w="9525">
            <a:noFill/>
            <a:miter lim="800000"/>
            <a:headEnd/>
            <a:tailEnd/>
          </a:ln>
        </p:spPr>
      </p:pic>
      <p:pic>
        <p:nvPicPr>
          <p:cNvPr id="17" name="Picture 6"/>
          <p:cNvPicPr>
            <a:picLocks noChangeAspect="1" noChangeArrowheads="1"/>
          </p:cNvPicPr>
          <p:nvPr/>
        </p:nvPicPr>
        <p:blipFill>
          <a:blip r:embed="rId6" cstate="print"/>
          <a:srcRect/>
          <a:stretch>
            <a:fillRect/>
          </a:stretch>
        </p:blipFill>
        <p:spPr bwMode="auto">
          <a:xfrm>
            <a:off x="704850" y="4189095"/>
            <a:ext cx="1809750" cy="868680"/>
          </a:xfrm>
          <a:prstGeom prst="rect">
            <a:avLst/>
          </a:prstGeom>
          <a:noFill/>
          <a:ln w="9525">
            <a:noFill/>
            <a:miter lim="800000"/>
            <a:headEnd/>
            <a:tailEnd/>
          </a:ln>
        </p:spPr>
      </p:pic>
      <p:sp>
        <p:nvSpPr>
          <p:cNvPr id="18" name="Rectangle 17"/>
          <p:cNvSpPr/>
          <p:nvPr/>
        </p:nvSpPr>
        <p:spPr>
          <a:xfrm>
            <a:off x="685800" y="1857375"/>
            <a:ext cx="1828800" cy="87782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81038" y="3000375"/>
            <a:ext cx="1828800" cy="87782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81038" y="4195763"/>
            <a:ext cx="1828800" cy="87782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667000" y="1914525"/>
            <a:ext cx="6248400" cy="738664"/>
          </a:xfrm>
          <a:prstGeom prst="rect">
            <a:avLst/>
          </a:prstGeom>
          <a:noFill/>
        </p:spPr>
        <p:txBody>
          <a:bodyPr wrap="square" rtlCol="0">
            <a:spAutoFit/>
          </a:bodyPr>
          <a:lstStyle/>
          <a:p>
            <a:r>
              <a:rPr lang="en-US" sz="1400" b="1" dirty="0" smtClean="0">
                <a:solidFill>
                  <a:schemeClr val="tx1">
                    <a:lumMod val="75000"/>
                    <a:lumOff val="25000"/>
                  </a:schemeClr>
                </a:solidFill>
              </a:rPr>
              <a:t>Inmarsat is an internationally recognized pioneer in the satellite communication industry. Within the LRIT network the majority of ships currently use either the Inmarsat-C network or Inmarsat IsatM2M network.</a:t>
            </a:r>
            <a:endParaRPr lang="en-US" sz="1400" b="1" dirty="0">
              <a:solidFill>
                <a:schemeClr val="tx1">
                  <a:lumMod val="75000"/>
                  <a:lumOff val="25000"/>
                </a:schemeClr>
              </a:solidFill>
            </a:endParaRPr>
          </a:p>
        </p:txBody>
      </p:sp>
      <p:sp>
        <p:nvSpPr>
          <p:cNvPr id="22" name="TextBox 21"/>
          <p:cNvSpPr txBox="1"/>
          <p:nvPr/>
        </p:nvSpPr>
        <p:spPr>
          <a:xfrm>
            <a:off x="2667000" y="3048000"/>
            <a:ext cx="6248400" cy="738664"/>
          </a:xfrm>
          <a:prstGeom prst="rect">
            <a:avLst/>
          </a:prstGeom>
          <a:noFill/>
        </p:spPr>
        <p:txBody>
          <a:bodyPr wrap="square" rtlCol="0">
            <a:spAutoFit/>
          </a:bodyPr>
          <a:lstStyle/>
          <a:p>
            <a:r>
              <a:rPr lang="en-US" sz="1400" b="1" dirty="0" smtClean="0">
                <a:solidFill>
                  <a:schemeClr val="tx1">
                    <a:lumMod val="75000"/>
                    <a:lumOff val="25000"/>
                  </a:schemeClr>
                </a:solidFill>
              </a:rPr>
              <a:t>Iridium is the world’s only truly global mobile satellite communications company. Iridium is particularly suited to LRIT coverage in sea area A4 (the polar regions).  Absolute is an authorized Iridium Value Added Reseller.</a:t>
            </a:r>
            <a:endParaRPr lang="en-US" sz="1400" b="1" dirty="0">
              <a:solidFill>
                <a:schemeClr val="tx1">
                  <a:lumMod val="75000"/>
                  <a:lumOff val="25000"/>
                </a:schemeClr>
              </a:solidFill>
            </a:endParaRPr>
          </a:p>
        </p:txBody>
      </p:sp>
      <p:sp>
        <p:nvSpPr>
          <p:cNvPr id="23" name="TextBox 22"/>
          <p:cNvSpPr txBox="1"/>
          <p:nvPr/>
        </p:nvSpPr>
        <p:spPr>
          <a:xfrm>
            <a:off x="2667000" y="4276725"/>
            <a:ext cx="6248400" cy="738664"/>
          </a:xfrm>
          <a:prstGeom prst="rect">
            <a:avLst/>
          </a:prstGeom>
          <a:noFill/>
        </p:spPr>
        <p:txBody>
          <a:bodyPr wrap="square" rtlCol="0">
            <a:spAutoFit/>
          </a:bodyPr>
          <a:lstStyle/>
          <a:p>
            <a:r>
              <a:rPr lang="en-US" sz="1400" b="1" dirty="0" smtClean="0">
                <a:solidFill>
                  <a:schemeClr val="tx1">
                    <a:lumMod val="75000"/>
                    <a:lumOff val="25000"/>
                  </a:schemeClr>
                </a:solidFill>
              </a:rPr>
              <a:t>Stratos is a leader in delivering vital voice, data and IP communications. We source Inmarsat airtime through Stratos as one of our preferred Communications Service Providers for LRIT.</a:t>
            </a:r>
            <a:endParaRPr lang="en-US" sz="1400" b="1" dirty="0">
              <a:solidFill>
                <a:schemeClr val="tx1">
                  <a:lumMod val="75000"/>
                  <a:lumOff val="25000"/>
                </a:schemeClr>
              </a:solidFill>
            </a:endParaRPr>
          </a:p>
        </p:txBody>
      </p:sp>
      <p:sp>
        <p:nvSpPr>
          <p:cNvPr id="25" name="TextBox 24"/>
          <p:cNvSpPr txBox="1"/>
          <p:nvPr/>
        </p:nvSpPr>
        <p:spPr>
          <a:xfrm>
            <a:off x="2667000" y="5486400"/>
            <a:ext cx="6248400" cy="738664"/>
          </a:xfrm>
          <a:prstGeom prst="rect">
            <a:avLst/>
          </a:prstGeom>
          <a:noFill/>
        </p:spPr>
        <p:txBody>
          <a:bodyPr wrap="square" rtlCol="0">
            <a:spAutoFit/>
          </a:bodyPr>
          <a:lstStyle/>
          <a:p>
            <a:r>
              <a:rPr lang="en-US" sz="1400" b="1" dirty="0" smtClean="0">
                <a:solidFill>
                  <a:schemeClr val="tx1">
                    <a:lumMod val="75000"/>
                    <a:lumOff val="25000"/>
                  </a:schemeClr>
                </a:solidFill>
              </a:rPr>
              <a:t>Vizada is a leading independent satellite communications provider. We source Inmarsat airtime from Vizada as one of our preferred Communications Service Providers for LRIT.</a:t>
            </a:r>
            <a:endParaRPr lang="en-US" sz="1400" b="1" dirty="0">
              <a:solidFill>
                <a:schemeClr val="tx1">
                  <a:lumMod val="75000"/>
                  <a:lumOff val="25000"/>
                </a:schemeClr>
              </a:solidFil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1676400"/>
            <a:ext cx="4495800" cy="914400"/>
          </a:xfrm>
        </p:spPr>
        <p:txBody>
          <a:bodyPr>
            <a:normAutofit/>
          </a:bodyPr>
          <a:lstStyle/>
          <a:p>
            <a:pPr algn="l"/>
            <a:r>
              <a:rPr lang="en-US" sz="3200" b="1" dirty="0" smtClean="0">
                <a:solidFill>
                  <a:srgbClr val="005BA1"/>
                </a:solidFill>
              </a:rPr>
              <a:t>LRIT for Shipowners</a:t>
            </a:r>
            <a:endParaRPr lang="en-US" sz="3200" b="1" dirty="0">
              <a:solidFill>
                <a:srgbClr val="005BA1"/>
              </a:solidFill>
            </a:endParaRPr>
          </a:p>
        </p:txBody>
      </p:sp>
      <p:sp>
        <p:nvSpPr>
          <p:cNvPr id="23" name="Right Triangle 22"/>
          <p:cNvSpPr/>
          <p:nvPr/>
        </p:nvSpPr>
        <p:spPr>
          <a:xfrm rot="13405601">
            <a:off x="4388778" y="2767086"/>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552950" y="2635984"/>
            <a:ext cx="3810000" cy="1631216"/>
          </a:xfrm>
          <a:prstGeom prst="rect">
            <a:avLst/>
          </a:prstGeom>
          <a:noFill/>
        </p:spPr>
        <p:txBody>
          <a:bodyPr wrap="square" rtlCol="0">
            <a:spAutoFit/>
          </a:bodyPr>
          <a:lstStyle/>
          <a:p>
            <a:r>
              <a:rPr lang="en-US" sz="2000" b="1" dirty="0" smtClean="0">
                <a:solidFill>
                  <a:schemeClr val="tx1">
                    <a:lumMod val="75000"/>
                    <a:lumOff val="25000"/>
                  </a:schemeClr>
                </a:solidFill>
              </a:rPr>
              <a:t>Conformance Testing</a:t>
            </a:r>
          </a:p>
          <a:p>
            <a:endParaRPr lang="en-US" sz="2000" b="1" dirty="0" smtClean="0">
              <a:solidFill>
                <a:schemeClr val="tx1">
                  <a:lumMod val="75000"/>
                  <a:lumOff val="25000"/>
                </a:schemeClr>
              </a:solidFill>
            </a:endParaRPr>
          </a:p>
          <a:p>
            <a:r>
              <a:rPr lang="en-US" sz="2000" b="1" dirty="0" smtClean="0">
                <a:solidFill>
                  <a:schemeClr val="tx1">
                    <a:lumMod val="75000"/>
                    <a:lumOff val="25000"/>
                  </a:schemeClr>
                </a:solidFill>
              </a:rPr>
              <a:t>Fleet Tracking Services</a:t>
            </a:r>
          </a:p>
          <a:p>
            <a:endParaRPr lang="en-US" sz="2000" b="1" dirty="0" smtClean="0">
              <a:solidFill>
                <a:schemeClr val="tx1">
                  <a:lumMod val="75000"/>
                  <a:lumOff val="25000"/>
                </a:schemeClr>
              </a:solidFill>
            </a:endParaRPr>
          </a:p>
          <a:p>
            <a:r>
              <a:rPr lang="en-US" sz="2000" b="1" dirty="0" smtClean="0">
                <a:solidFill>
                  <a:schemeClr val="tx1">
                    <a:lumMod val="75000"/>
                    <a:lumOff val="25000"/>
                  </a:schemeClr>
                </a:solidFill>
              </a:rPr>
              <a:t>Ship Security Alert System (SSAS)</a:t>
            </a:r>
          </a:p>
        </p:txBody>
      </p:sp>
      <p:sp>
        <p:nvSpPr>
          <p:cNvPr id="25" name="Right Triangle 24"/>
          <p:cNvSpPr/>
          <p:nvPr/>
        </p:nvSpPr>
        <p:spPr>
          <a:xfrm rot="13405601">
            <a:off x="4399338" y="3377722"/>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p:cNvSpPr/>
          <p:nvPr/>
        </p:nvSpPr>
        <p:spPr>
          <a:xfrm rot="13405601">
            <a:off x="4407828" y="4006372"/>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rot="5400000">
            <a:off x="1019175" y="3629027"/>
            <a:ext cx="6172200" cy="0"/>
          </a:xfrm>
          <a:prstGeom prst="line">
            <a:avLst/>
          </a:prstGeom>
          <a:ln w="19050">
            <a:solidFill>
              <a:schemeClr val="tx1">
                <a:lumMod val="75000"/>
                <a:lumOff val="25000"/>
              </a:schemeClr>
            </a:solidFill>
          </a:ln>
          <a:effectLst>
            <a:outerShdw blurRad="50800" dist="50800" dir="2700000" algn="tl" rotWithShape="0">
              <a:prstClr val="black">
                <a:alpha val="51000"/>
              </a:prstClr>
            </a:outerShdw>
          </a:effectLst>
        </p:spPr>
        <p:style>
          <a:lnRef idx="1">
            <a:schemeClr val="dk1"/>
          </a:lnRef>
          <a:fillRef idx="0">
            <a:schemeClr val="dk1"/>
          </a:fillRef>
          <a:effectRef idx="0">
            <a:schemeClr val="dk1"/>
          </a:effectRef>
          <a:fontRef idx="minor">
            <a:schemeClr val="tx1"/>
          </a:fontRef>
        </p:style>
      </p:cxnSp>
      <p:pic>
        <p:nvPicPr>
          <p:cNvPr id="3" name="Picture 2" descr="C:\ABSOLUTE_DESIGN_WORK\IMAGES\iStock_maritime.jpg"/>
          <p:cNvPicPr>
            <a:picLocks noChangeAspect="1" noChangeArrowheads="1"/>
          </p:cNvPicPr>
          <p:nvPr/>
        </p:nvPicPr>
        <p:blipFill>
          <a:blip r:embed="rId3" cstate="print"/>
          <a:srcRect/>
          <a:stretch>
            <a:fillRect/>
          </a:stretch>
        </p:blipFill>
        <p:spPr bwMode="auto">
          <a:xfrm>
            <a:off x="0" y="542924"/>
            <a:ext cx="4114800" cy="6192831"/>
          </a:xfrm>
          <a:prstGeom prst="rect">
            <a:avLst/>
          </a:prstGeom>
          <a:noFill/>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925" y="685800"/>
            <a:ext cx="7696200" cy="914400"/>
          </a:xfrm>
        </p:spPr>
        <p:txBody>
          <a:bodyPr>
            <a:normAutofit/>
          </a:bodyPr>
          <a:lstStyle/>
          <a:p>
            <a:pPr algn="l"/>
            <a:r>
              <a:rPr lang="en-US" sz="3200" b="1" dirty="0" smtClean="0">
                <a:solidFill>
                  <a:srgbClr val="005BA1"/>
                </a:solidFill>
              </a:rPr>
              <a:t>Conformance Testing</a:t>
            </a:r>
            <a:endParaRPr lang="en-US" sz="3200" b="1" dirty="0">
              <a:solidFill>
                <a:srgbClr val="005BA1"/>
              </a:solidFill>
            </a:endParaRPr>
          </a:p>
        </p:txBody>
      </p:sp>
      <p:sp>
        <p:nvSpPr>
          <p:cNvPr id="9" name="TextBox 8"/>
          <p:cNvSpPr txBox="1"/>
          <p:nvPr/>
        </p:nvSpPr>
        <p:spPr>
          <a:xfrm>
            <a:off x="733424" y="1524000"/>
            <a:ext cx="4410075" cy="2677656"/>
          </a:xfrm>
          <a:prstGeom prst="rect">
            <a:avLst/>
          </a:prstGeom>
          <a:noFill/>
        </p:spPr>
        <p:txBody>
          <a:bodyPr wrap="square" rtlCol="0">
            <a:spAutoFit/>
          </a:bodyPr>
          <a:lstStyle/>
          <a:p>
            <a:r>
              <a:rPr lang="en-US" sz="1400" b="1" dirty="0" smtClean="0">
                <a:solidFill>
                  <a:schemeClr val="tx1">
                    <a:lumMod val="75000"/>
                    <a:lumOff val="25000"/>
                  </a:schemeClr>
                </a:solidFill>
              </a:rPr>
              <a:t>We are one of the largest three LRIT Conformance Test Providers.  All operations are conducted in accordance with an ISO-9001 quality assured process</a:t>
            </a:r>
          </a:p>
          <a:p>
            <a:endParaRPr lang="en-US" sz="1400" b="1" dirty="0" smtClean="0">
              <a:solidFill>
                <a:schemeClr val="tx1">
                  <a:lumMod val="75000"/>
                  <a:lumOff val="25000"/>
                </a:schemeClr>
              </a:solidFill>
            </a:endParaRPr>
          </a:p>
          <a:p>
            <a:r>
              <a:rPr lang="en-US" sz="1400" b="1" dirty="0" smtClean="0">
                <a:solidFill>
                  <a:schemeClr val="tx1">
                    <a:lumMod val="75000"/>
                    <a:lumOff val="25000"/>
                  </a:schemeClr>
                </a:solidFill>
              </a:rPr>
              <a:t>Our service includes a unique Data Accuracy Crosscheck that verifies the details submitted by the shipowner with  those recorded within ESAS (Inmarsat), SEA‐WEB, EQUASIS and MARS</a:t>
            </a:r>
          </a:p>
          <a:p>
            <a:endParaRPr lang="en-US" sz="1400" b="1" dirty="0" smtClean="0">
              <a:solidFill>
                <a:schemeClr val="tx1">
                  <a:lumMod val="75000"/>
                  <a:lumOff val="25000"/>
                </a:schemeClr>
              </a:solidFill>
            </a:endParaRPr>
          </a:p>
          <a:p>
            <a:r>
              <a:rPr lang="en-US" sz="1400" b="1" dirty="0" smtClean="0">
                <a:solidFill>
                  <a:schemeClr val="tx1">
                    <a:lumMod val="75000"/>
                    <a:lumOff val="25000"/>
                  </a:schemeClr>
                </a:solidFill>
              </a:rPr>
              <a:t>We provide 24 x 7 support to Surveyors and Port Administrations - including on-line access to Conformance Test Reports (from 2011 onwards)</a:t>
            </a:r>
          </a:p>
        </p:txBody>
      </p:sp>
      <p:pic>
        <p:nvPicPr>
          <p:cNvPr id="5124" name="Picture 4"/>
          <p:cNvPicPr>
            <a:picLocks noChangeAspect="1" noChangeArrowheads="1"/>
          </p:cNvPicPr>
          <p:nvPr/>
        </p:nvPicPr>
        <p:blipFill>
          <a:blip r:embed="rId3" cstate="print"/>
          <a:srcRect/>
          <a:stretch>
            <a:fillRect/>
          </a:stretch>
        </p:blipFill>
        <p:spPr bwMode="auto">
          <a:xfrm>
            <a:off x="5410200" y="1714500"/>
            <a:ext cx="3512276" cy="4552950"/>
          </a:xfrm>
          <a:prstGeom prst="rect">
            <a:avLst/>
          </a:prstGeom>
          <a:noFill/>
          <a:ln w="9525">
            <a:noFill/>
            <a:miter lim="800000"/>
            <a:headEnd/>
            <a:tailEnd/>
          </a:ln>
        </p:spPr>
      </p:pic>
      <p:sp>
        <p:nvSpPr>
          <p:cNvPr id="14" name="Right Triangle 13"/>
          <p:cNvSpPr/>
          <p:nvPr/>
        </p:nvSpPr>
        <p:spPr>
          <a:xfrm rot="13405601">
            <a:off x="559728" y="1617003"/>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p:cNvSpPr/>
          <p:nvPr/>
        </p:nvSpPr>
        <p:spPr>
          <a:xfrm rot="13405601">
            <a:off x="559728" y="2474253"/>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13405601">
            <a:off x="559728" y="353152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Group 4"/>
          <p:cNvGraphicFramePr>
            <a:graphicFrameLocks noGrp="1"/>
          </p:cNvGraphicFramePr>
          <p:nvPr/>
        </p:nvGraphicFramePr>
        <p:xfrm>
          <a:off x="619125" y="4724400"/>
          <a:ext cx="4343400" cy="1524000"/>
        </p:xfrm>
        <a:graphic>
          <a:graphicData uri="http://schemas.openxmlformats.org/drawingml/2006/table">
            <a:tbl>
              <a:tblPr>
                <a:solidFill>
                  <a:srgbClr val="F7FCFF"/>
                </a:solidFill>
                <a:tableStyleId>{3C2FFA5D-87B4-456A-9821-1D502468CF0F}</a:tableStyleId>
              </a:tblPr>
              <a:tblGrid>
                <a:gridCol w="3196743"/>
                <a:gridCol w="1146657"/>
              </a:tblGrid>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effectLst/>
                          <a:latin typeface="+mn-lt"/>
                          <a:sym typeface="Arial" charset="0"/>
                        </a:rPr>
                        <a:t>  Worldwide Agents</a:t>
                      </a:r>
                      <a:endParaRPr kumimoji="0" lang="en-US" sz="1600" b="1" i="0" u="none" strike="noStrike" cap="none" normalizeH="0" baseline="0" dirty="0" smtClean="0">
                        <a:ln>
                          <a:noFill/>
                        </a:ln>
                        <a:solidFill>
                          <a:schemeClr val="tx1">
                            <a:lumMod val="85000"/>
                            <a:lumOff val="15000"/>
                          </a:schemeClr>
                        </a:solidFill>
                        <a:effectLst/>
                        <a:latin typeface="+mn-lt"/>
                        <a:ea typeface="ヒラギノ角ゴ ProN W3" charset="0"/>
                        <a:cs typeface="ヒラギノ角ゴ ProN W3" charset="0"/>
                        <a:sym typeface="Arial" charset="0"/>
                      </a:endParaRPr>
                    </a:p>
                  </a:txBody>
                  <a:tcPr marL="47244" marR="47244" marT="47244" marB="47244" horzOverflow="overflow">
                    <a:noFill/>
                  </a:tcPr>
                </a:tc>
                <a:tc>
                  <a:txBody>
                    <a:bodyPr/>
                    <a:lstStyle/>
                    <a:p>
                      <a:pPr algn="r"/>
                      <a:r>
                        <a:rPr lang="en-US" sz="1600" b="1" dirty="0" smtClean="0">
                          <a:solidFill>
                            <a:schemeClr val="tx1"/>
                          </a:solidFill>
                          <a:latin typeface="+mn-lt"/>
                        </a:rPr>
                        <a:t>50+</a:t>
                      </a:r>
                      <a:endParaRPr lang="en-US" sz="1600" b="1" dirty="0">
                        <a:solidFill>
                          <a:schemeClr val="tx1"/>
                        </a:solidFill>
                        <a:latin typeface="+mn-lt"/>
                      </a:endParaRPr>
                    </a:p>
                  </a:txBody>
                  <a:tcPr marL="47244" marR="47244" marT="47244" marB="47244" horzOverflow="overflow">
                    <a:noFill/>
                  </a:tcPr>
                </a:tc>
              </a:tr>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effectLst/>
                          <a:latin typeface="+mn-lt"/>
                          <a:sym typeface="Arial" charset="0"/>
                        </a:rPr>
                        <a:t>  Conformance Tests Performed</a:t>
                      </a:r>
                      <a:endParaRPr kumimoji="0" lang="en-US" sz="1600" b="1" i="0" u="none" strike="noStrike" cap="none" normalizeH="0" baseline="0" dirty="0" smtClean="0">
                        <a:ln>
                          <a:noFill/>
                        </a:ln>
                        <a:solidFill>
                          <a:schemeClr val="tx1">
                            <a:lumMod val="85000"/>
                            <a:lumOff val="15000"/>
                          </a:schemeClr>
                        </a:solidFill>
                        <a:effectLst/>
                        <a:latin typeface="+mn-lt"/>
                        <a:ea typeface="ヒラギノ角ゴ ProN W3" charset="0"/>
                        <a:cs typeface="ヒラギノ角ゴ ProN W3" charset="0"/>
                        <a:sym typeface="Arial" charset="0"/>
                      </a:endParaRPr>
                    </a:p>
                  </a:txBody>
                  <a:tcPr marL="47244" marR="47244" marT="47244" marB="47244" horzOverflow="overflow">
                    <a:noFill/>
                  </a:tcPr>
                </a:tc>
                <a:tc>
                  <a:txBody>
                    <a:bodyPr/>
                    <a:lstStyle/>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i="0" u="none" strike="noStrike" cap="none" normalizeH="0" baseline="0" dirty="0" smtClean="0">
                          <a:ln>
                            <a:noFill/>
                          </a:ln>
                          <a:solidFill>
                            <a:schemeClr val="tx1">
                              <a:lumMod val="85000"/>
                              <a:lumOff val="15000"/>
                            </a:schemeClr>
                          </a:solidFill>
                          <a:effectLst/>
                          <a:latin typeface="+mn-lt"/>
                          <a:ea typeface="ヒラギノ角ゴ ProN W3" charset="0"/>
                          <a:cs typeface="ヒラギノ角ゴ ProN W3" charset="0"/>
                          <a:sym typeface="Arial" charset="0"/>
                        </a:rPr>
                        <a:t>7,200+</a:t>
                      </a:r>
                    </a:p>
                  </a:txBody>
                  <a:tcPr marL="47244" marR="47244" marT="47244" marB="47244" horzOverflow="overflow">
                    <a:noFill/>
                  </a:tcPr>
                </a:tc>
              </a:tr>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effectLst/>
                          <a:latin typeface="+mn-lt"/>
                          <a:sym typeface="Arial" charset="0"/>
                        </a:rPr>
                        <a:t>  Percentage of Equipment Passed</a:t>
                      </a:r>
                      <a:endParaRPr kumimoji="0" lang="en-US" sz="1600" b="1" i="0" u="none" strike="noStrike" cap="none" normalizeH="0" baseline="0" dirty="0" smtClean="0">
                        <a:ln>
                          <a:noFill/>
                        </a:ln>
                        <a:solidFill>
                          <a:schemeClr val="tx1">
                            <a:lumMod val="85000"/>
                            <a:lumOff val="15000"/>
                          </a:schemeClr>
                        </a:solidFill>
                        <a:effectLst/>
                        <a:latin typeface="+mn-lt"/>
                        <a:ea typeface="ヒラギノ角ゴ ProN W3" charset="0"/>
                        <a:cs typeface="ヒラギノ角ゴ ProN W3" charset="0"/>
                        <a:sym typeface="Arial" charset="0"/>
                      </a:endParaRPr>
                    </a:p>
                  </a:txBody>
                  <a:tcPr marL="47244" marR="47244" marT="47244" marB="47244" horzOverflow="overflow">
                    <a:noFill/>
                  </a:tcPr>
                </a:tc>
                <a:tc>
                  <a:txBody>
                    <a:bodyPr/>
                    <a:lstStyle/>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i="0" u="none" strike="noStrike" cap="none" normalizeH="0" baseline="0" dirty="0" smtClean="0">
                          <a:ln>
                            <a:noFill/>
                          </a:ln>
                          <a:solidFill>
                            <a:schemeClr val="tx1"/>
                          </a:solidFill>
                          <a:effectLst/>
                          <a:latin typeface="+mn-lt"/>
                          <a:ea typeface="ヒラギノ角ゴ ProN W3" charset="0"/>
                          <a:cs typeface="ヒラギノ角ゴ ProN W3" charset="0"/>
                          <a:sym typeface="Arial" charset="0"/>
                        </a:rPr>
                        <a:t>85%</a:t>
                      </a:r>
                    </a:p>
                  </a:txBody>
                  <a:tcPr marL="47244" marR="47244" marT="47244" marB="47244" horzOverflow="overflow">
                    <a:noFill/>
                  </a:tcPr>
                </a:tc>
              </a:tr>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i="0" u="none" strike="noStrike" cap="none" normalizeH="0" baseline="0" dirty="0" smtClean="0">
                          <a:ln>
                            <a:noFill/>
                          </a:ln>
                          <a:solidFill>
                            <a:schemeClr val="tx1">
                              <a:lumMod val="85000"/>
                              <a:lumOff val="15000"/>
                            </a:schemeClr>
                          </a:solidFill>
                          <a:effectLst/>
                          <a:latin typeface="+mn-lt"/>
                          <a:ea typeface="ヒラギノ角ゴ ProN W3" charset="0"/>
                          <a:cs typeface="ヒラギノ角ゴ ProN W3" charset="0"/>
                          <a:sym typeface="Arial" charset="0"/>
                        </a:rPr>
                        <a:t>  Average time to Complete Test</a:t>
                      </a:r>
                    </a:p>
                  </a:txBody>
                  <a:tcPr marL="47244" marR="47244" marT="47244" marB="47244" horzOverflow="overflow">
                    <a:noFill/>
                  </a:tcPr>
                </a:tc>
                <a:tc>
                  <a:txBody>
                    <a:bodyPr/>
                    <a:lstStyle/>
                    <a:p>
                      <a:pPr algn="r"/>
                      <a:r>
                        <a:rPr lang="en-US" sz="1600" b="1" dirty="0" smtClean="0">
                          <a:solidFill>
                            <a:schemeClr val="tx1">
                              <a:lumMod val="85000"/>
                              <a:lumOff val="15000"/>
                            </a:schemeClr>
                          </a:solidFill>
                          <a:latin typeface="+mn-lt"/>
                        </a:rPr>
                        <a:t> 48 hrs</a:t>
                      </a:r>
                      <a:endParaRPr lang="en-US" sz="1600" b="1" dirty="0">
                        <a:solidFill>
                          <a:schemeClr val="tx1">
                            <a:lumMod val="85000"/>
                            <a:lumOff val="15000"/>
                          </a:schemeClr>
                        </a:solidFill>
                        <a:latin typeface="+mn-lt"/>
                      </a:endParaRPr>
                    </a:p>
                  </a:txBody>
                  <a:tcPr marL="47244" marR="47244" marT="47244" marB="47244" horzOverflow="overflow">
                    <a:noFill/>
                  </a:tcPr>
                </a:tc>
              </a:tr>
            </a:tbl>
          </a:graphicData>
        </a:graphic>
      </p:graphicFrame>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219825" y="1752600"/>
            <a:ext cx="1828800" cy="1524000"/>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 y="685800"/>
            <a:ext cx="7696200" cy="914400"/>
          </a:xfrm>
        </p:spPr>
        <p:txBody>
          <a:bodyPr>
            <a:normAutofit/>
          </a:bodyPr>
          <a:lstStyle/>
          <a:p>
            <a:pPr algn="l"/>
            <a:r>
              <a:rPr lang="en-US" sz="3200" b="1" dirty="0" smtClean="0">
                <a:solidFill>
                  <a:srgbClr val="005BA1"/>
                </a:solidFill>
              </a:rPr>
              <a:t>Compatible Shipboard Equipment</a:t>
            </a:r>
            <a:endParaRPr lang="en-US" sz="3200" b="1" dirty="0">
              <a:solidFill>
                <a:srgbClr val="005BA1"/>
              </a:solidFill>
            </a:endParaRPr>
          </a:p>
        </p:txBody>
      </p:sp>
      <p:sp>
        <p:nvSpPr>
          <p:cNvPr id="6" name="Right Triangle 5"/>
          <p:cNvSpPr/>
          <p:nvPr/>
        </p:nvSpPr>
        <p:spPr>
          <a:xfrm rot="13405601">
            <a:off x="702956" y="3522003"/>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p:cNvSpPr/>
          <p:nvPr/>
        </p:nvSpPr>
        <p:spPr>
          <a:xfrm rot="13405601">
            <a:off x="712127" y="548518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p:cNvSpPr txBox="1">
            <a:spLocks/>
          </p:cNvSpPr>
          <p:nvPr/>
        </p:nvSpPr>
        <p:spPr>
          <a:xfrm>
            <a:off x="838200" y="3429000"/>
            <a:ext cx="2362200" cy="3124200"/>
          </a:xfrm>
          <a:prstGeom prst="rect">
            <a:avLst/>
          </a:prstGeom>
        </p:spPr>
        <p:txBody>
          <a:bodyPr vert="horz" lIns="91440" tIns="45720" rIns="91440" bIns="45720" rtlCol="0">
            <a:normAutofit lnSpcReduction="10000"/>
          </a:bodyPr>
          <a:lstStyle/>
          <a:p>
            <a:r>
              <a:rPr lang="en-US" sz="1600" b="1" dirty="0" smtClean="0">
                <a:solidFill>
                  <a:schemeClr val="tx1">
                    <a:lumMod val="75000"/>
                    <a:lumOff val="25000"/>
                  </a:schemeClr>
                </a:solidFill>
              </a:rPr>
              <a:t>Inmarsat-C</a:t>
            </a:r>
          </a:p>
          <a:p>
            <a:pPr lvl="1"/>
            <a:r>
              <a:rPr lang="en-US" sz="1600" dirty="0" smtClean="0">
                <a:solidFill>
                  <a:schemeClr val="tx1">
                    <a:lumMod val="75000"/>
                    <a:lumOff val="25000"/>
                  </a:schemeClr>
                </a:solidFill>
              </a:rPr>
              <a:t>JRC</a:t>
            </a:r>
          </a:p>
          <a:p>
            <a:pPr lvl="1"/>
            <a:r>
              <a:rPr lang="en-US" sz="1600" dirty="0" smtClean="0">
                <a:solidFill>
                  <a:schemeClr val="tx1">
                    <a:lumMod val="75000"/>
                    <a:lumOff val="25000"/>
                  </a:schemeClr>
                </a:solidFill>
              </a:rPr>
              <a:t>Furuno Felcom</a:t>
            </a:r>
          </a:p>
          <a:p>
            <a:pPr lvl="1"/>
            <a:r>
              <a:rPr lang="en-US" sz="1600" dirty="0" smtClean="0">
                <a:solidFill>
                  <a:schemeClr val="tx1">
                    <a:lumMod val="75000"/>
                    <a:lumOff val="25000"/>
                  </a:schemeClr>
                </a:solidFill>
              </a:rPr>
              <a:t>Thrane &amp; Thrane</a:t>
            </a:r>
          </a:p>
          <a:p>
            <a:pPr lvl="1"/>
            <a:r>
              <a:rPr lang="en-US" sz="1600" dirty="0" smtClean="0">
                <a:solidFill>
                  <a:schemeClr val="tx1">
                    <a:lumMod val="75000"/>
                    <a:lumOff val="25000"/>
                  </a:schemeClr>
                </a:solidFill>
              </a:rPr>
              <a:t>Sailor</a:t>
            </a:r>
          </a:p>
          <a:p>
            <a:pPr lvl="1"/>
            <a:r>
              <a:rPr lang="en-US" sz="1600" dirty="0" smtClean="0">
                <a:solidFill>
                  <a:schemeClr val="tx1">
                    <a:lumMod val="75000"/>
                    <a:lumOff val="25000"/>
                  </a:schemeClr>
                </a:solidFill>
              </a:rPr>
              <a:t>…over 150 makes/models tested</a:t>
            </a:r>
          </a:p>
          <a:p>
            <a:endParaRPr lang="en-US" sz="1600" dirty="0" smtClean="0">
              <a:solidFill>
                <a:schemeClr val="tx1">
                  <a:lumMod val="75000"/>
                  <a:lumOff val="25000"/>
                </a:schemeClr>
              </a:solidFill>
            </a:endParaRPr>
          </a:p>
          <a:p>
            <a:r>
              <a:rPr lang="en-US" sz="1600" b="1" dirty="0" smtClean="0">
                <a:solidFill>
                  <a:schemeClr val="tx1">
                    <a:lumMod val="75000"/>
                    <a:lumOff val="25000"/>
                  </a:schemeClr>
                </a:solidFill>
              </a:rPr>
              <a:t>IsatM2M (D+)</a:t>
            </a:r>
          </a:p>
          <a:p>
            <a:pPr lvl="1"/>
            <a:r>
              <a:rPr lang="en-US" sz="1400" dirty="0" smtClean="0">
                <a:solidFill>
                  <a:schemeClr val="tx1">
                    <a:lumMod val="75000"/>
                    <a:lumOff val="25000"/>
                  </a:schemeClr>
                </a:solidFill>
              </a:rPr>
              <a:t>Skywave Mobile</a:t>
            </a:r>
          </a:p>
          <a:p>
            <a:pPr lvl="1"/>
            <a:r>
              <a:rPr lang="en-US" sz="1400" dirty="0" smtClean="0">
                <a:solidFill>
                  <a:schemeClr val="tx1">
                    <a:lumMod val="75000"/>
                    <a:lumOff val="25000"/>
                  </a:schemeClr>
                </a:solidFill>
              </a:rPr>
              <a:t>EMS Global </a:t>
            </a:r>
            <a:br>
              <a:rPr lang="en-US" sz="1400" dirty="0" smtClean="0">
                <a:solidFill>
                  <a:schemeClr val="tx1">
                    <a:lumMod val="75000"/>
                    <a:lumOff val="25000"/>
                  </a:schemeClr>
                </a:solidFill>
              </a:rPr>
            </a:br>
            <a:r>
              <a:rPr lang="en-US" sz="1400" dirty="0" smtClean="0">
                <a:solidFill>
                  <a:schemeClr val="tx1">
                    <a:lumMod val="75000"/>
                    <a:lumOff val="25000"/>
                  </a:schemeClr>
                </a:solidFill>
              </a:rPr>
              <a:t>(formerly Satamatics) </a:t>
            </a:r>
          </a:p>
        </p:txBody>
      </p:sp>
      <p:sp>
        <p:nvSpPr>
          <p:cNvPr id="30" name="Content Placeholder 2"/>
          <p:cNvSpPr txBox="1">
            <a:spLocks/>
          </p:cNvSpPr>
          <p:nvPr/>
        </p:nvSpPr>
        <p:spPr>
          <a:xfrm>
            <a:off x="3505200" y="3429000"/>
            <a:ext cx="2362200" cy="3200400"/>
          </a:xfrm>
          <a:prstGeom prst="rect">
            <a:avLst/>
          </a:prstGeom>
        </p:spPr>
        <p:txBody>
          <a:bodyPr vert="horz" lIns="91440" tIns="45720" rIns="91440" bIns="45720" rtlCol="0">
            <a:normAutofit/>
          </a:bodyPr>
          <a:lstStyle/>
          <a:p>
            <a:r>
              <a:rPr lang="en-US" sz="1600" b="1" dirty="0" smtClean="0">
                <a:solidFill>
                  <a:schemeClr val="tx1">
                    <a:lumMod val="75000"/>
                    <a:lumOff val="25000"/>
                  </a:schemeClr>
                </a:solidFill>
              </a:rPr>
              <a:t>Iridium</a:t>
            </a:r>
          </a:p>
          <a:p>
            <a:pPr lvl="1"/>
            <a:r>
              <a:rPr lang="en-US" sz="1600" dirty="0" smtClean="0">
                <a:solidFill>
                  <a:schemeClr val="tx1">
                    <a:lumMod val="75000"/>
                    <a:lumOff val="25000"/>
                  </a:schemeClr>
                </a:solidFill>
              </a:rPr>
              <a:t>Faria Watchdog</a:t>
            </a:r>
          </a:p>
          <a:p>
            <a:pPr lvl="1"/>
            <a:r>
              <a:rPr lang="en-US" sz="1600" dirty="0" smtClean="0">
                <a:solidFill>
                  <a:schemeClr val="tx1">
                    <a:lumMod val="75000"/>
                    <a:lumOff val="25000"/>
                  </a:schemeClr>
                </a:solidFill>
              </a:rPr>
              <a:t>CLS Thorium</a:t>
            </a:r>
          </a:p>
          <a:p>
            <a:pPr lvl="1"/>
            <a:r>
              <a:rPr lang="en-US" sz="1600" dirty="0" smtClean="0">
                <a:solidFill>
                  <a:schemeClr val="tx1">
                    <a:lumMod val="75000"/>
                    <a:lumOff val="25000"/>
                  </a:schemeClr>
                </a:solidFill>
              </a:rPr>
              <a:t>EMA BlueTracker</a:t>
            </a:r>
          </a:p>
          <a:p>
            <a:pPr lvl="1"/>
            <a:endParaRPr lang="en-US" sz="1600" dirty="0" smtClean="0">
              <a:solidFill>
                <a:schemeClr val="tx1">
                  <a:lumMod val="75000"/>
                  <a:lumOff val="25000"/>
                </a:schemeClr>
              </a:solidFill>
            </a:endParaRPr>
          </a:p>
        </p:txBody>
      </p:sp>
      <p:sp>
        <p:nvSpPr>
          <p:cNvPr id="31" name="Content Placeholder 2"/>
          <p:cNvSpPr txBox="1">
            <a:spLocks/>
          </p:cNvSpPr>
          <p:nvPr/>
        </p:nvSpPr>
        <p:spPr>
          <a:xfrm>
            <a:off x="6324600" y="3429000"/>
            <a:ext cx="2362200" cy="2819400"/>
          </a:xfrm>
          <a:prstGeom prst="rect">
            <a:avLst/>
          </a:prstGeom>
        </p:spPr>
        <p:txBody>
          <a:bodyPr vert="horz" lIns="91440" tIns="45720" rIns="91440" bIns="45720" rtlCol="0">
            <a:normAutofit/>
          </a:bodyPr>
          <a:lstStyle/>
          <a:p>
            <a:r>
              <a:rPr lang="en-US" sz="1600" b="1" dirty="0" smtClean="0">
                <a:solidFill>
                  <a:schemeClr val="tx1">
                    <a:lumMod val="75000"/>
                    <a:lumOff val="25000"/>
                  </a:schemeClr>
                </a:solidFill>
              </a:rPr>
              <a:t>Future Type Approvals</a:t>
            </a:r>
          </a:p>
          <a:p>
            <a:pPr lvl="1"/>
            <a:r>
              <a:rPr lang="en-US" sz="1600" dirty="0" smtClean="0">
                <a:solidFill>
                  <a:schemeClr val="tx1">
                    <a:lumMod val="75000"/>
                    <a:lumOff val="25000"/>
                  </a:schemeClr>
                </a:solidFill>
              </a:rPr>
              <a:t>Fleet Broadband</a:t>
            </a:r>
          </a:p>
          <a:p>
            <a:pPr lvl="1"/>
            <a:r>
              <a:rPr lang="en-US" sz="1600" dirty="0" smtClean="0">
                <a:solidFill>
                  <a:schemeClr val="tx1">
                    <a:lumMod val="75000"/>
                    <a:lumOff val="25000"/>
                  </a:schemeClr>
                </a:solidFill>
              </a:rPr>
              <a:t>Iridium OpenPort</a:t>
            </a:r>
          </a:p>
          <a:p>
            <a:pPr lvl="1"/>
            <a:r>
              <a:rPr lang="en-US" sz="1600" dirty="0" smtClean="0">
                <a:solidFill>
                  <a:schemeClr val="tx1">
                    <a:lumMod val="75000"/>
                    <a:lumOff val="25000"/>
                  </a:schemeClr>
                </a:solidFill>
              </a:rPr>
              <a:t>VSAT Equipment</a:t>
            </a:r>
          </a:p>
          <a:p>
            <a:pPr lvl="1"/>
            <a:endParaRPr lang="en-US" sz="1600" dirty="0" smtClean="0">
              <a:solidFill>
                <a:schemeClr val="tx1">
                  <a:lumMod val="75000"/>
                  <a:lumOff val="25000"/>
                </a:schemeClr>
              </a:solidFill>
            </a:endParaRPr>
          </a:p>
        </p:txBody>
      </p:sp>
      <p:sp>
        <p:nvSpPr>
          <p:cNvPr id="32" name="Right Triangle 31"/>
          <p:cNvSpPr/>
          <p:nvPr/>
        </p:nvSpPr>
        <p:spPr>
          <a:xfrm rot="13405601">
            <a:off x="3379481" y="3531527"/>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p:cNvSpPr/>
          <p:nvPr/>
        </p:nvSpPr>
        <p:spPr>
          <a:xfrm rot="13405601">
            <a:off x="6198881" y="3531526"/>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2000" y="1752600"/>
            <a:ext cx="1828800" cy="1524000"/>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3" cstate="print"/>
          <a:srcRect/>
          <a:stretch>
            <a:fillRect/>
          </a:stretch>
        </p:blipFill>
        <p:spPr bwMode="auto">
          <a:xfrm>
            <a:off x="6248400" y="1781175"/>
            <a:ext cx="1687286" cy="147637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219200" y="1828800"/>
            <a:ext cx="928295" cy="1384300"/>
          </a:xfrm>
          <a:prstGeom prst="rect">
            <a:avLst/>
          </a:prstGeom>
          <a:noFill/>
          <a:ln w="9525">
            <a:noFill/>
            <a:miter lim="800000"/>
            <a:headEnd/>
            <a:tailEnd/>
          </a:ln>
        </p:spPr>
      </p:pic>
      <p:sp>
        <p:nvSpPr>
          <p:cNvPr id="18" name="Rectangle 17"/>
          <p:cNvSpPr/>
          <p:nvPr/>
        </p:nvSpPr>
        <p:spPr>
          <a:xfrm>
            <a:off x="3429000" y="1752600"/>
            <a:ext cx="1828800" cy="1524000"/>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5" cstate="print"/>
          <a:srcRect/>
          <a:stretch>
            <a:fillRect/>
          </a:stretch>
        </p:blipFill>
        <p:spPr bwMode="auto">
          <a:xfrm>
            <a:off x="3505200" y="2009775"/>
            <a:ext cx="1633537" cy="10668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696200" cy="914400"/>
          </a:xfrm>
        </p:spPr>
        <p:txBody>
          <a:bodyPr>
            <a:normAutofit/>
          </a:bodyPr>
          <a:lstStyle/>
          <a:p>
            <a:pPr algn="l"/>
            <a:r>
              <a:rPr lang="en-US" sz="3200" b="1" dirty="0" smtClean="0">
                <a:solidFill>
                  <a:srgbClr val="005BA1"/>
                </a:solidFill>
              </a:rPr>
              <a:t>Fleet Tracking Services for Shipowners</a:t>
            </a:r>
            <a:endParaRPr lang="en-US" sz="3200" b="1" dirty="0">
              <a:solidFill>
                <a:srgbClr val="005BA1"/>
              </a:solidFill>
            </a:endParaRPr>
          </a:p>
        </p:txBody>
      </p:sp>
      <p:sp>
        <p:nvSpPr>
          <p:cNvPr id="5" name="Content Placeholder 2"/>
          <p:cNvSpPr txBox="1">
            <a:spLocks/>
          </p:cNvSpPr>
          <p:nvPr/>
        </p:nvSpPr>
        <p:spPr>
          <a:xfrm>
            <a:off x="914400" y="1600200"/>
            <a:ext cx="6324600" cy="5105400"/>
          </a:xfrm>
          <a:prstGeom prst="rect">
            <a:avLst/>
          </a:prstGeom>
        </p:spPr>
        <p:txBody>
          <a:bodyPr vert="horz" lIns="91440" tIns="45720" rIns="91440" bIns="45720" rtlCol="0">
            <a:normAutofit/>
          </a:bodyPr>
          <a:lstStyle/>
          <a:p>
            <a:pPr lvl="0">
              <a:spcBef>
                <a:spcPct val="20000"/>
              </a:spcBef>
              <a:defRPr/>
            </a:pPr>
            <a:r>
              <a:rPr lang="en-US" sz="1400" b="1" dirty="0" smtClean="0">
                <a:solidFill>
                  <a:schemeClr val="tx1">
                    <a:lumMod val="75000"/>
                    <a:lumOff val="25000"/>
                  </a:schemeClr>
                </a:solidFill>
                <a:latin typeface="+mj-lt"/>
              </a:rPr>
              <a:t>Shipowners who are monitored via an AMTS Datacenter now have the option to access to LRIT position reports for their own ships</a:t>
            </a:r>
            <a:r>
              <a:rPr lang="en-US" sz="1400" b="1" dirty="0" smtClean="0">
                <a:solidFill>
                  <a:schemeClr val="tx1">
                    <a:lumMod val="75000"/>
                    <a:lumOff val="25000"/>
                  </a:schemeClr>
                </a:solidFill>
              </a:rPr>
              <a:t>*</a:t>
            </a:r>
            <a:endParaRPr kumimoji="0" lang="en-US" sz="14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endParaRPr lang="en-US" sz="1400" b="1" dirty="0" smtClean="0">
              <a:solidFill>
                <a:schemeClr val="tx1">
                  <a:lumMod val="75000"/>
                  <a:lumOff val="25000"/>
                </a:schemeClr>
              </a:solidFill>
              <a:latin typeface="+mj-lt"/>
            </a:endParaRPr>
          </a:p>
          <a:p>
            <a:pPr lvl="0">
              <a:spcBef>
                <a:spcPct val="20000"/>
              </a:spcBef>
              <a:defRPr/>
            </a:pPr>
            <a:r>
              <a:rPr lang="en-US" sz="1400" b="1" dirty="0" smtClean="0">
                <a:solidFill>
                  <a:schemeClr val="tx1">
                    <a:lumMod val="75000"/>
                    <a:lumOff val="25000"/>
                  </a:schemeClr>
                </a:solidFill>
              </a:rPr>
              <a:t>The system is secure - only the recognized owner pursuant to ISPS may request access.  All data is protected within a secure database and encrypted with the industry standard HTTPS protocol during web access</a:t>
            </a:r>
          </a:p>
          <a:p>
            <a:pPr lvl="0">
              <a:spcBef>
                <a:spcPct val="20000"/>
              </a:spcBef>
              <a:defRPr/>
            </a:pPr>
            <a:endParaRPr lang="en-US" sz="1400" b="1" dirty="0" smtClean="0">
              <a:solidFill>
                <a:schemeClr val="tx1">
                  <a:lumMod val="75000"/>
                  <a:lumOff val="25000"/>
                </a:schemeClr>
              </a:solidFill>
            </a:endParaRPr>
          </a:p>
          <a:p>
            <a:pPr lvl="0">
              <a:spcBef>
                <a:spcPct val="20000"/>
              </a:spcBef>
              <a:defRPr/>
            </a:pPr>
            <a:r>
              <a:rPr lang="en-US" sz="1400" b="1" dirty="0" smtClean="0">
                <a:solidFill>
                  <a:schemeClr val="tx1">
                    <a:lumMod val="75000"/>
                    <a:lumOff val="25000"/>
                  </a:schemeClr>
                </a:solidFill>
              </a:rPr>
              <a:t>Each shipowner may grant access to other parties (such as charterers or agents) including placing restrictions on the duration and scope of access</a:t>
            </a:r>
          </a:p>
          <a:p>
            <a:pPr marL="0" marR="0" lvl="0" indent="0" defTabSz="914400" rtl="0" eaLnBrk="1" fontAlgn="auto" latinLnBrk="0" hangingPunct="1">
              <a:lnSpc>
                <a:spcPct val="100000"/>
              </a:lnSpc>
              <a:spcBef>
                <a:spcPct val="20000"/>
              </a:spcBef>
              <a:spcAft>
                <a:spcPts val="0"/>
              </a:spcAft>
              <a:buClrTx/>
              <a:buSzTx/>
              <a:tabLst/>
              <a:defRPr/>
            </a:pPr>
            <a:endParaRPr lang="en-US" sz="1400" b="1" dirty="0" smtClean="0">
              <a:solidFill>
                <a:schemeClr val="tx1">
                  <a:lumMod val="75000"/>
                  <a:lumOff val="25000"/>
                </a:schemeClr>
              </a:solidFill>
              <a:latin typeface="+mj-lt"/>
            </a:endParaRPr>
          </a:p>
          <a:p>
            <a:pPr marL="0" marR="0" lvl="0" indent="0"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A full range of tracking,</a:t>
            </a:r>
            <a:r>
              <a:rPr kumimoji="0" lang="en-US" sz="14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reporting and alert functions are available to shipowners - including email notification if LRIT equipment ceases to report properly  </a:t>
            </a:r>
          </a:p>
          <a:p>
            <a:pPr marL="0" marR="0" lvl="0" indent="0" defTabSz="914400" rtl="0" eaLnBrk="1" fontAlgn="auto" latinLnBrk="0" hangingPunct="1">
              <a:lnSpc>
                <a:spcPct val="100000"/>
              </a:lnSpc>
              <a:spcBef>
                <a:spcPct val="20000"/>
              </a:spcBef>
              <a:spcAft>
                <a:spcPts val="0"/>
              </a:spcAft>
              <a:buClrTx/>
              <a:buSzTx/>
              <a:tabLst/>
              <a:defRPr/>
            </a:pPr>
            <a:endParaRPr lang="en-US" sz="1400" b="1" dirty="0" smtClean="0">
              <a:solidFill>
                <a:schemeClr val="tx1">
                  <a:lumMod val="75000"/>
                  <a:lumOff val="25000"/>
                </a:schemeClr>
              </a:solidFill>
              <a:latin typeface="+mj-lt"/>
            </a:endParaRPr>
          </a:p>
          <a:p>
            <a:pPr marL="0" marR="0" lvl="0" indent="0"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noProof="0" dirty="0" smtClean="0">
                <a:ln>
                  <a:noFill/>
                </a:ln>
                <a:solidFill>
                  <a:schemeClr val="tx1">
                    <a:lumMod val="75000"/>
                    <a:lumOff val="25000"/>
                  </a:schemeClr>
                </a:solidFill>
                <a:effectLst/>
                <a:uLnTx/>
                <a:uFillTx/>
                <a:latin typeface="+mj-lt"/>
                <a:ea typeface="+mn-ea"/>
                <a:cs typeface="+mn-cs"/>
              </a:rPr>
              <a:t>Further details are available within the Fleet Information System brochure</a:t>
            </a:r>
          </a:p>
          <a:p>
            <a:pPr marL="0" marR="0" lvl="0" indent="0" defTabSz="914400" rtl="0" eaLnBrk="1" fontAlgn="auto" latinLnBrk="0" hangingPunct="1">
              <a:lnSpc>
                <a:spcPct val="100000"/>
              </a:lnSpc>
              <a:spcBef>
                <a:spcPct val="20000"/>
              </a:spcBef>
              <a:spcAft>
                <a:spcPts val="0"/>
              </a:spcAft>
              <a:buClrTx/>
              <a:buSzTx/>
              <a:tabLst/>
              <a:defRPr/>
            </a:pPr>
            <a:endParaRPr lang="en-US" sz="1600" b="1" dirty="0" smtClean="0">
              <a:solidFill>
                <a:schemeClr val="tx1">
                  <a:lumMod val="75000"/>
                  <a:lumOff val="25000"/>
                </a:schemeClr>
              </a:solidFill>
              <a:latin typeface="+mj-lt"/>
            </a:endParaRPr>
          </a:p>
          <a:p>
            <a:pPr marL="0" marR="0" lvl="0" indent="0"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endParaRPr lang="en-US" sz="1200" baseline="0" dirty="0" smtClean="0">
              <a:solidFill>
                <a:schemeClr val="tx1">
                  <a:lumMod val="75000"/>
                  <a:lumOff val="25000"/>
                </a:schemeClr>
              </a:solidFill>
              <a:latin typeface="+mj-lt"/>
            </a:endParaRPr>
          </a:p>
          <a:p>
            <a:pPr lvl="0">
              <a:spcBef>
                <a:spcPct val="20000"/>
              </a:spcBef>
              <a:defRPr/>
            </a:pPr>
            <a:r>
              <a:rPr lang="en-US" sz="1200" dirty="0" smtClean="0">
                <a:solidFill>
                  <a:schemeClr val="tx1">
                    <a:lumMod val="75000"/>
                    <a:lumOff val="25000"/>
                  </a:schemeClr>
                </a:solidFill>
              </a:rPr>
              <a:t>*where approved by the Flag Administration</a:t>
            </a:r>
            <a:endParaRPr kumimoji="0" lang="en-US" sz="120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endParaRPr lang="en-US" sz="1600" b="1" dirty="0" smtClean="0">
              <a:solidFill>
                <a:schemeClr val="tx1">
                  <a:lumMod val="75000"/>
                  <a:lumOff val="25000"/>
                </a:schemeClr>
              </a:solidFill>
              <a:latin typeface="+mj-lt"/>
            </a:endParaRPr>
          </a:p>
          <a:p>
            <a:pPr marL="0" marR="0" lvl="0" indent="0" defTabSz="914400" rtl="0" eaLnBrk="1" fontAlgn="auto" latinLnBrk="0" hangingPunct="1">
              <a:lnSpc>
                <a:spcPct val="100000"/>
              </a:lnSpc>
              <a:spcBef>
                <a:spcPct val="20000"/>
              </a:spcBef>
              <a:spcAft>
                <a:spcPts val="0"/>
              </a:spcAft>
              <a:buClrTx/>
              <a:buSzTx/>
              <a:tabLst/>
              <a:defRPr/>
            </a:pPr>
            <a:endParaRPr lang="en-US" sz="1600" b="1" dirty="0" smtClean="0">
              <a:solidFill>
                <a:schemeClr val="tx1">
                  <a:lumMod val="75000"/>
                  <a:lumOff val="25000"/>
                </a:schemeClr>
              </a:solidFill>
              <a:latin typeface="+mj-lt"/>
            </a:endParaRPr>
          </a:p>
        </p:txBody>
      </p:sp>
      <p:sp>
        <p:nvSpPr>
          <p:cNvPr id="6" name="Right Triangle 5"/>
          <p:cNvSpPr/>
          <p:nvPr/>
        </p:nvSpPr>
        <p:spPr>
          <a:xfrm rot="13405601">
            <a:off x="702956" y="1693203"/>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3405601">
            <a:off x="712128" y="2436153"/>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rot="13405601">
            <a:off x="703638" y="335158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13405601">
            <a:off x="703638" y="4074453"/>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rot="13405601">
            <a:off x="703638" y="4817403"/>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4800600" y="3962400"/>
            <a:ext cx="3975100" cy="2406650"/>
          </a:xfrm>
          <a:prstGeom prst="rect">
            <a:avLst/>
          </a:prstGeom>
          <a:noFill/>
          <a:ln w="9525">
            <a:noFill/>
            <a:miter lim="800000"/>
            <a:headEnd/>
            <a:tailEnd/>
          </a:ln>
        </p:spPr>
      </p:pic>
      <p:sp>
        <p:nvSpPr>
          <p:cNvPr id="2" name="Title 1"/>
          <p:cNvSpPr>
            <a:spLocks noGrp="1"/>
          </p:cNvSpPr>
          <p:nvPr>
            <p:ph type="ctrTitle"/>
          </p:nvPr>
        </p:nvSpPr>
        <p:spPr>
          <a:xfrm>
            <a:off x="533400" y="685800"/>
            <a:ext cx="7696200" cy="914400"/>
          </a:xfrm>
        </p:spPr>
        <p:txBody>
          <a:bodyPr>
            <a:normAutofit/>
          </a:bodyPr>
          <a:lstStyle/>
          <a:p>
            <a:pPr algn="l"/>
            <a:r>
              <a:rPr lang="en-US" sz="3200" b="1" dirty="0" smtClean="0">
                <a:solidFill>
                  <a:srgbClr val="005BA1"/>
                </a:solidFill>
              </a:rPr>
              <a:t>Ship Security Alert System</a:t>
            </a:r>
            <a:endParaRPr lang="en-US" sz="3200" b="1" dirty="0">
              <a:solidFill>
                <a:srgbClr val="005BA1"/>
              </a:solidFill>
            </a:endParaRPr>
          </a:p>
        </p:txBody>
      </p:sp>
      <p:sp>
        <p:nvSpPr>
          <p:cNvPr id="5" name="Content Placeholder 2"/>
          <p:cNvSpPr txBox="1">
            <a:spLocks/>
          </p:cNvSpPr>
          <p:nvPr/>
        </p:nvSpPr>
        <p:spPr>
          <a:xfrm>
            <a:off x="819150" y="1600200"/>
            <a:ext cx="3810000" cy="51054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SSAS provides a</a:t>
            </a:r>
            <a:r>
              <a:rPr kumimoji="0" lang="en-US" sz="14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secure ‘panic button’ in case of piracy or other security related incident</a:t>
            </a:r>
          </a:p>
          <a:p>
            <a:pPr marL="0" marR="0" lvl="0" indent="0" defTabSz="914400" rtl="0" eaLnBrk="1" fontAlgn="auto" latinLnBrk="0" hangingPunct="1">
              <a:lnSpc>
                <a:spcPct val="100000"/>
              </a:lnSpc>
              <a:spcBef>
                <a:spcPct val="20000"/>
              </a:spcBef>
              <a:spcAft>
                <a:spcPts val="0"/>
              </a:spcAft>
              <a:buClrTx/>
              <a:buSzTx/>
              <a:tabLst/>
              <a:defRPr/>
            </a:pPr>
            <a:endParaRPr kumimoji="0" lang="en-US" sz="14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lvl="0">
              <a:spcBef>
                <a:spcPct val="20000"/>
              </a:spcBef>
              <a:defRPr/>
            </a:pPr>
            <a:r>
              <a:rPr lang="en-US" sz="1400" b="1" dirty="0" smtClean="0">
                <a:solidFill>
                  <a:schemeClr val="tx1">
                    <a:lumMod val="75000"/>
                    <a:lumOff val="25000"/>
                  </a:schemeClr>
                </a:solidFill>
              </a:rPr>
              <a:t>We meet all IMO requirements to act as a Competent Authority on the behalf of the shipowner</a:t>
            </a:r>
          </a:p>
          <a:p>
            <a:pPr lvl="0">
              <a:spcBef>
                <a:spcPct val="20000"/>
              </a:spcBef>
              <a:defRPr/>
            </a:pPr>
            <a:endParaRPr lang="en-US" sz="1400" b="1" dirty="0" smtClean="0">
              <a:solidFill>
                <a:schemeClr val="tx1">
                  <a:lumMod val="75000"/>
                  <a:lumOff val="25000"/>
                </a:schemeClr>
              </a:solidFill>
            </a:endParaRPr>
          </a:p>
          <a:p>
            <a:pPr lvl="0">
              <a:spcBef>
                <a:spcPct val="20000"/>
              </a:spcBef>
              <a:defRPr/>
            </a:pPr>
            <a:r>
              <a:rPr lang="en-US" sz="1400" b="1" dirty="0" smtClean="0">
                <a:solidFill>
                  <a:schemeClr val="tx1">
                    <a:lumMod val="75000"/>
                    <a:lumOff val="25000"/>
                  </a:schemeClr>
                </a:solidFill>
              </a:rPr>
              <a:t>SSAS alerts are handled through our permanently staffed 24x7 response center – using the same trained staff who operate the LRIT system on behalf of Flag Administrations</a:t>
            </a:r>
          </a:p>
          <a:p>
            <a:pPr marL="0" marR="0" lvl="0" indent="0" defTabSz="914400" rtl="0" eaLnBrk="1" fontAlgn="auto" latinLnBrk="0" hangingPunct="1">
              <a:lnSpc>
                <a:spcPct val="100000"/>
              </a:lnSpc>
              <a:spcBef>
                <a:spcPct val="20000"/>
              </a:spcBef>
              <a:spcAft>
                <a:spcPts val="0"/>
              </a:spcAft>
              <a:buClrTx/>
              <a:buSzTx/>
              <a:tabLst/>
              <a:defRPr/>
            </a:pPr>
            <a:endParaRPr lang="en-US" sz="1400" b="1" dirty="0" smtClean="0">
              <a:solidFill>
                <a:schemeClr val="tx1">
                  <a:lumMod val="75000"/>
                  <a:lumOff val="25000"/>
                </a:schemeClr>
              </a:solidFill>
              <a:latin typeface="+mj-lt"/>
            </a:endParaRPr>
          </a:p>
          <a:p>
            <a:pPr marL="0" marR="0" lvl="0" indent="0"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A unique feature of our </a:t>
            </a:r>
            <a:r>
              <a:rPr kumimoji="0" lang="en-US" sz="1400" b="1" i="0" u="none" strike="noStrike" kern="1200" cap="none" spc="0" normalizeH="0" noProof="0" dirty="0" smtClean="0">
                <a:ln>
                  <a:noFill/>
                </a:ln>
                <a:solidFill>
                  <a:schemeClr val="tx1">
                    <a:lumMod val="75000"/>
                    <a:lumOff val="25000"/>
                  </a:schemeClr>
                </a:solidFill>
                <a:effectLst/>
                <a:uLnTx/>
                <a:uFillTx/>
                <a:latin typeface="+mj-lt"/>
                <a:ea typeface="+mn-ea"/>
                <a:cs typeface="+mn-cs"/>
              </a:rPr>
              <a:t>solution is that we combine SSAS+LRIT to proactively monitor ship behavior at-sea, then alert on entry to high risk areas or when a ship exhibits unexpected behavior such as stopping suddenly at sea</a:t>
            </a:r>
            <a:endParaRPr lang="en-US" sz="1400" b="1" dirty="0" smtClean="0">
              <a:solidFill>
                <a:schemeClr val="tx1">
                  <a:lumMod val="75000"/>
                  <a:lumOff val="25000"/>
                </a:schemeClr>
              </a:solidFill>
              <a:latin typeface="+mj-lt"/>
            </a:endParaRPr>
          </a:p>
          <a:p>
            <a:pPr marL="0" marR="0" lvl="0" indent="0" defTabSz="914400" rtl="0" eaLnBrk="1" fontAlgn="auto" latinLnBrk="0" hangingPunct="1">
              <a:lnSpc>
                <a:spcPct val="100000"/>
              </a:lnSpc>
              <a:spcBef>
                <a:spcPct val="20000"/>
              </a:spcBef>
              <a:spcAft>
                <a:spcPts val="0"/>
              </a:spcAft>
              <a:buClrTx/>
              <a:buSzTx/>
              <a:tabLst/>
              <a:defRPr/>
            </a:pPr>
            <a:endParaRPr lang="en-US" sz="1600" b="1" dirty="0" smtClean="0">
              <a:solidFill>
                <a:schemeClr val="tx1">
                  <a:lumMod val="75000"/>
                  <a:lumOff val="25000"/>
                </a:schemeClr>
              </a:solidFill>
              <a:latin typeface="+mj-lt"/>
            </a:endParaRPr>
          </a:p>
        </p:txBody>
      </p:sp>
      <p:sp>
        <p:nvSpPr>
          <p:cNvPr id="6" name="Right Triangle 5"/>
          <p:cNvSpPr/>
          <p:nvPr/>
        </p:nvSpPr>
        <p:spPr>
          <a:xfrm rot="13405601">
            <a:off x="626756" y="1693203"/>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3405601">
            <a:off x="635928" y="243718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rot="13405601">
            <a:off x="627438" y="336007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13405601">
            <a:off x="627438" y="452212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4" cstate="print"/>
          <a:srcRect/>
          <a:stretch>
            <a:fillRect/>
          </a:stretch>
        </p:blipFill>
        <p:spPr bwMode="auto">
          <a:xfrm>
            <a:off x="4799962" y="1676400"/>
            <a:ext cx="3954111" cy="1981200"/>
          </a:xfrm>
          <a:prstGeom prst="rect">
            <a:avLst/>
          </a:prstGeom>
          <a:noFill/>
          <a:ln w="9525">
            <a:noFill/>
            <a:miter lim="800000"/>
            <a:headEnd/>
            <a:tailEnd/>
          </a:ln>
        </p:spPr>
      </p:pic>
      <p:sp>
        <p:nvSpPr>
          <p:cNvPr id="10" name="Rectangle 9"/>
          <p:cNvSpPr/>
          <p:nvPr/>
        </p:nvSpPr>
        <p:spPr>
          <a:xfrm>
            <a:off x="4800600" y="1676400"/>
            <a:ext cx="3962400" cy="197235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00600" y="3971924"/>
            <a:ext cx="3962400" cy="23969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696200" cy="914400"/>
          </a:xfrm>
        </p:spPr>
        <p:txBody>
          <a:bodyPr>
            <a:normAutofit/>
          </a:bodyPr>
          <a:lstStyle/>
          <a:p>
            <a:pPr algn="l"/>
            <a:r>
              <a:rPr lang="en-US" sz="3200" b="1" dirty="0" smtClean="0">
                <a:solidFill>
                  <a:srgbClr val="005BA1"/>
                </a:solidFill>
              </a:rPr>
              <a:t>Absolute Maritime Tracking Services</a:t>
            </a:r>
            <a:endParaRPr lang="en-US" sz="3200" b="1" dirty="0">
              <a:solidFill>
                <a:srgbClr val="005BA1"/>
              </a:solidFill>
            </a:endParaRPr>
          </a:p>
        </p:txBody>
      </p:sp>
      <p:sp>
        <p:nvSpPr>
          <p:cNvPr id="5" name="Content Placeholder 2"/>
          <p:cNvSpPr txBox="1">
            <a:spLocks/>
          </p:cNvSpPr>
          <p:nvPr/>
        </p:nvSpPr>
        <p:spPr>
          <a:xfrm>
            <a:off x="914400" y="1600200"/>
            <a:ext cx="7543800" cy="51054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Founded in 2008 by PSC</a:t>
            </a:r>
            <a:r>
              <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Holdings and </a:t>
            </a: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Absolute Software Inc</a:t>
            </a:r>
            <a:b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br>
            <a:endParaRPr lang="en-US" sz="1600" b="1" dirty="0" smtClean="0">
              <a:solidFill>
                <a:schemeClr val="tx1">
                  <a:lumMod val="75000"/>
                  <a:lumOff val="25000"/>
                </a:schemeClr>
              </a:solidFill>
              <a:latin typeface="+mj-lt"/>
            </a:endParaRPr>
          </a:p>
          <a:p>
            <a:pPr marL="0" marR="0" lvl="0" indent="0"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Holds over $12M</a:t>
            </a:r>
            <a:r>
              <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in LRIT contracts, including the National LRIT Data Center for Panama (the world’s largest)</a:t>
            </a:r>
            <a:endPar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Headquartered in the </a:t>
            </a:r>
            <a:r>
              <a:rPr kumimoji="0" lang="en-US" sz="1600" b="1" i="1"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City of Knowledge </a:t>
            </a: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Technology Park in Panama</a:t>
            </a:r>
            <a:r>
              <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City with additional offices located in the United States, Australia and Asia.  AMTS customers are further supported by a network of over 50 authorized agents worldwide</a:t>
            </a:r>
            <a:endPar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endParaRPr lang="en-US" sz="1600" b="1" dirty="0" smtClean="0">
              <a:solidFill>
                <a:schemeClr val="tx1">
                  <a:lumMod val="75000"/>
                  <a:lumOff val="25000"/>
                </a:schemeClr>
              </a:solidFill>
              <a:latin typeface="+mj-lt"/>
            </a:endParaRPr>
          </a:p>
          <a:p>
            <a:pPr marL="0" marR="0" lvl="0" indent="0" defTabSz="914400" rtl="0" eaLnBrk="1" fontAlgn="auto" latinLnBrk="0" hangingPunct="1">
              <a:lnSpc>
                <a:spcPct val="100000"/>
              </a:lnSpc>
              <a:spcBef>
                <a:spcPct val="20000"/>
              </a:spcBef>
              <a:spcAft>
                <a:spcPts val="0"/>
              </a:spcAft>
              <a:buClrTx/>
              <a:buSzTx/>
              <a:tabLst/>
              <a:defRPr/>
            </a:pPr>
            <a:r>
              <a:rPr lang="en-US" sz="1600" b="1" dirty="0" smtClean="0">
                <a:solidFill>
                  <a:schemeClr val="tx1">
                    <a:lumMod val="75000"/>
                    <a:lumOff val="25000"/>
                  </a:schemeClr>
                </a:solidFill>
                <a:latin typeface="+mj-lt"/>
              </a:rPr>
              <a:t>AMTS offers a full range of LRIT services to flag, coastal and port administrations –enabling our clients to meet their SOLAS obligations</a:t>
            </a:r>
          </a:p>
          <a:p>
            <a:pPr marL="0" marR="0" lvl="0" indent="0" defTabSz="914400" rtl="0" eaLnBrk="1" fontAlgn="auto" latinLnBrk="0" hangingPunct="1">
              <a:lnSpc>
                <a:spcPct val="100000"/>
              </a:lnSpc>
              <a:spcBef>
                <a:spcPct val="20000"/>
              </a:spcBef>
              <a:spcAft>
                <a:spcPts val="0"/>
              </a:spcAft>
              <a:buClrTx/>
              <a:buSzTx/>
              <a:tabLst/>
              <a:defRPr/>
            </a:pPr>
            <a:endParaRPr lang="en-US" sz="1600" b="1" dirty="0" smtClean="0">
              <a:solidFill>
                <a:schemeClr val="tx1">
                  <a:lumMod val="75000"/>
                  <a:lumOff val="25000"/>
                </a:schemeClr>
              </a:solidFill>
              <a:latin typeface="+mj-lt"/>
            </a:endParaRPr>
          </a:p>
          <a:p>
            <a:pPr marL="0" marR="0" lvl="0" indent="0" defTabSz="914400" rtl="0" eaLnBrk="1" fontAlgn="auto" latinLnBrk="0" hangingPunct="1">
              <a:lnSpc>
                <a:spcPct val="100000"/>
              </a:lnSpc>
              <a:spcBef>
                <a:spcPct val="20000"/>
              </a:spcBef>
              <a:spcAft>
                <a:spcPts val="0"/>
              </a:spcAft>
              <a:buClrTx/>
              <a:buSzTx/>
              <a:tabLst/>
              <a:defRPr/>
            </a:pPr>
            <a:r>
              <a:rPr lang="en-US" sz="1600" b="1" dirty="0" smtClean="0">
                <a:solidFill>
                  <a:schemeClr val="tx1">
                    <a:lumMod val="75000"/>
                    <a:lumOff val="25000"/>
                  </a:schemeClr>
                </a:solidFill>
                <a:latin typeface="+mj-lt"/>
              </a:rPr>
              <a:t>AMTS is introducing a companion service for commercial shipowners with several unique features based on our LRIT experience, including fleet tracking, voyage following, safety and anti-piracy tools</a:t>
            </a:r>
          </a:p>
          <a:p>
            <a:pPr marL="0" marR="0" lvl="0" indent="0" defTabSz="914400" rtl="0" eaLnBrk="1" fontAlgn="auto" latinLnBrk="0" hangingPunct="1">
              <a:lnSpc>
                <a:spcPct val="100000"/>
              </a:lnSpc>
              <a:spcBef>
                <a:spcPct val="20000"/>
              </a:spcBef>
              <a:spcAft>
                <a:spcPts val="0"/>
              </a:spcAft>
              <a:buClrTx/>
              <a:buSzTx/>
              <a:tabLst/>
              <a:defRPr/>
            </a:pPr>
            <a:endParaRPr lang="en-US" sz="1600" b="1" dirty="0">
              <a:solidFill>
                <a:schemeClr val="tx1">
                  <a:lumMod val="75000"/>
                  <a:lumOff val="25000"/>
                </a:schemeClr>
              </a:solidFill>
              <a:latin typeface="+mj-lt"/>
            </a:endParaRPr>
          </a:p>
        </p:txBody>
      </p:sp>
      <p:sp>
        <p:nvSpPr>
          <p:cNvPr id="6" name="Right Triangle 5"/>
          <p:cNvSpPr/>
          <p:nvPr/>
        </p:nvSpPr>
        <p:spPr>
          <a:xfrm rot="13405601">
            <a:off x="702956" y="170272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3405601">
            <a:off x="712128" y="223612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rot="13405601">
            <a:off x="712128" y="307432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13405601">
            <a:off x="712128" y="414112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rot="13405601">
            <a:off x="712128" y="497932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696200" cy="914400"/>
          </a:xfrm>
        </p:spPr>
        <p:txBody>
          <a:bodyPr>
            <a:normAutofit/>
          </a:bodyPr>
          <a:lstStyle/>
          <a:p>
            <a:pPr algn="l"/>
            <a:r>
              <a:rPr lang="en-US" sz="3200" b="1" dirty="0" smtClean="0">
                <a:solidFill>
                  <a:srgbClr val="005BA1"/>
                </a:solidFill>
              </a:rPr>
              <a:t>Conclusion</a:t>
            </a:r>
            <a:endParaRPr lang="en-US" sz="3200" b="1" dirty="0">
              <a:solidFill>
                <a:srgbClr val="005BA1"/>
              </a:solidFill>
            </a:endParaRPr>
          </a:p>
        </p:txBody>
      </p:sp>
      <p:sp>
        <p:nvSpPr>
          <p:cNvPr id="4" name="Content Placeholder 2"/>
          <p:cNvSpPr txBox="1">
            <a:spLocks/>
          </p:cNvSpPr>
          <p:nvPr/>
        </p:nvSpPr>
        <p:spPr>
          <a:xfrm>
            <a:off x="885824" y="1600200"/>
            <a:ext cx="7496175" cy="51054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LRIT </a:t>
            </a:r>
            <a:r>
              <a:rPr lang="en-US" sz="1600" b="1" dirty="0" smtClean="0">
                <a:solidFill>
                  <a:schemeClr val="tx1">
                    <a:lumMod val="75000"/>
                    <a:lumOff val="25000"/>
                  </a:schemeClr>
                </a:solidFill>
                <a:latin typeface="+mj-lt"/>
              </a:rPr>
              <a:t>is a complex </a:t>
            </a: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Mission Critical system with a high transaction volume, multiple</a:t>
            </a:r>
            <a:r>
              <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a:t>
            </a: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users worldwide and systems from</a:t>
            </a:r>
            <a:r>
              <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several suppliers that</a:t>
            </a: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 must interoperate for LRIT to function</a:t>
            </a:r>
            <a:r>
              <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a:t>
            </a: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correctly</a:t>
            </a:r>
          </a:p>
          <a:p>
            <a:pPr marL="0" marR="0" lvl="0" indent="0"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r>
              <a:rPr lang="en-US" sz="1600" b="1" dirty="0" smtClean="0">
                <a:solidFill>
                  <a:schemeClr val="tx1">
                    <a:lumMod val="75000"/>
                    <a:lumOff val="25000"/>
                  </a:schemeClr>
                </a:solidFill>
                <a:latin typeface="+mj-lt"/>
              </a:rPr>
              <a:t>The AMTS solution for LRIT is uniquely suited to management of very large fleets – and offers much more than the basic ‘tracking-only’ application offered by competitors</a:t>
            </a:r>
          </a:p>
          <a:p>
            <a:pPr marL="0" marR="0" lvl="0" indent="0"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Our Fleet Information System </a:t>
            </a:r>
            <a:r>
              <a:rPr lang="en-US" sz="1600" b="1" dirty="0" smtClean="0">
                <a:solidFill>
                  <a:schemeClr val="tx1">
                    <a:lumMod val="75000"/>
                    <a:lumOff val="25000"/>
                  </a:schemeClr>
                </a:solidFill>
                <a:latin typeface="+mj-lt"/>
              </a:rPr>
              <a:t>includes a powerful Geographic Information System (GIS) performing </a:t>
            </a: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geospatial analysis over large volumes of data.</a:t>
            </a:r>
            <a:r>
              <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a:t>
            </a:r>
            <a:r>
              <a:rPr lang="en-US" sz="1600" b="1" dirty="0" smtClean="0">
                <a:solidFill>
                  <a:schemeClr val="tx1">
                    <a:lumMod val="75000"/>
                    <a:lumOff val="25000"/>
                  </a:schemeClr>
                </a:solidFill>
                <a:latin typeface="+mj-lt"/>
              </a:rPr>
              <a:t>Several </a:t>
            </a:r>
            <a:r>
              <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rPr>
              <a:t>enhanced features require this capability; including piracy warnings, trip following and the configurable zones and alarms that our alerting system offers</a:t>
            </a:r>
            <a:endPar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User Friendly Interface – entirely web based</a:t>
            </a:r>
            <a:r>
              <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(no plugins required)</a:t>
            </a:r>
            <a:endPar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endParaRPr lang="en-US" sz="1600" b="1" dirty="0" smtClean="0">
              <a:solidFill>
                <a:schemeClr val="tx1">
                  <a:lumMod val="75000"/>
                  <a:lumOff val="25000"/>
                </a:schemeClr>
              </a:solidFill>
              <a:latin typeface="+mj-lt"/>
            </a:endParaRPr>
          </a:p>
          <a:p>
            <a:pPr marL="0" marR="0" lvl="0" indent="0" defTabSz="914400" rtl="0" eaLnBrk="1" fontAlgn="auto" latinLnBrk="0" hangingPunct="1">
              <a:lnSpc>
                <a:spcPct val="100000"/>
              </a:lnSpc>
              <a:spcBef>
                <a:spcPct val="20000"/>
              </a:spcBef>
              <a:spcAft>
                <a:spcPts val="0"/>
              </a:spcAft>
              <a:buClrTx/>
              <a:buSzTx/>
              <a:tabLst/>
              <a:defRPr/>
            </a:pPr>
            <a:r>
              <a:rPr lang="en-US" sz="1600" b="1" dirty="0" smtClean="0">
                <a:solidFill>
                  <a:schemeClr val="tx1">
                    <a:lumMod val="75000"/>
                    <a:lumOff val="25000"/>
                  </a:schemeClr>
                </a:solidFill>
                <a:latin typeface="+mj-lt"/>
              </a:rPr>
              <a:t>AMTS has achieved a measured uptime of 99.67% on all LRIT operations since commencement. On this basis we believe we offer the most reliable and dependable solution in the marketplace</a:t>
            </a:r>
            <a:endPar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p:txBody>
      </p:sp>
      <p:sp>
        <p:nvSpPr>
          <p:cNvPr id="5" name="Right Triangle 4"/>
          <p:cNvSpPr/>
          <p:nvPr/>
        </p:nvSpPr>
        <p:spPr>
          <a:xfrm rot="13405601">
            <a:off x="702956" y="170272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13405601">
            <a:off x="702956" y="2788577"/>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3405601">
            <a:off x="702956" y="362677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rot="13405601">
            <a:off x="702956" y="4931703"/>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13405601">
            <a:off x="702956" y="5522252"/>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14400" y="1981200"/>
            <a:ext cx="3581400" cy="2514600"/>
          </a:xfrm>
          <a:prstGeom prst="rect">
            <a:avLst/>
          </a:prstGeom>
        </p:spPr>
        <p:txBody>
          <a:bodyPr vert="horz" lIns="91440" tIns="45720" rIns="91440" bIns="45720" rtlCol="0">
            <a:normAutofit/>
          </a:bodyPr>
          <a:lstStyle/>
          <a:p>
            <a:r>
              <a:rPr lang="en-US" sz="1400" b="1" dirty="0" smtClean="0">
                <a:solidFill>
                  <a:schemeClr val="tx1">
                    <a:lumMod val="75000"/>
                    <a:lumOff val="25000"/>
                  </a:schemeClr>
                </a:solidFill>
              </a:rPr>
              <a:t>Headquarters</a:t>
            </a:r>
          </a:p>
          <a:p>
            <a:r>
              <a:rPr lang="en-US" sz="1400" dirty="0" smtClean="0">
                <a:solidFill>
                  <a:schemeClr val="tx1">
                    <a:lumMod val="75000"/>
                    <a:lumOff val="25000"/>
                  </a:schemeClr>
                </a:solidFill>
              </a:rPr>
              <a:t>Absolute Maritime Tracking Services, S.A.</a:t>
            </a:r>
          </a:p>
          <a:p>
            <a:r>
              <a:rPr lang="en-US" sz="1400" dirty="0" smtClean="0">
                <a:solidFill>
                  <a:schemeClr val="tx1">
                    <a:lumMod val="75000"/>
                    <a:lumOff val="25000"/>
                  </a:schemeClr>
                </a:solidFill>
              </a:rPr>
              <a:t>City of Knowledge, No 221</a:t>
            </a:r>
          </a:p>
          <a:p>
            <a:r>
              <a:rPr lang="en-US" sz="1400" dirty="0" smtClean="0">
                <a:solidFill>
                  <a:schemeClr val="tx1">
                    <a:lumMod val="75000"/>
                    <a:lumOff val="25000"/>
                  </a:schemeClr>
                </a:solidFill>
              </a:rPr>
              <a:t>Panama, Republic of Panama</a:t>
            </a:r>
          </a:p>
          <a:p>
            <a:endParaRPr lang="en-US" sz="1400" dirty="0" smtClean="0">
              <a:solidFill>
                <a:schemeClr val="tx1">
                  <a:lumMod val="75000"/>
                  <a:lumOff val="25000"/>
                </a:schemeClr>
              </a:solidFill>
            </a:endParaRPr>
          </a:p>
          <a:p>
            <a:r>
              <a:rPr lang="en-US" sz="1400" b="1" dirty="0" smtClean="0">
                <a:solidFill>
                  <a:schemeClr val="tx1">
                    <a:lumMod val="75000"/>
                    <a:lumOff val="25000"/>
                  </a:schemeClr>
                </a:solidFill>
              </a:rPr>
              <a:t>24 Hour Telephone: </a:t>
            </a:r>
            <a:r>
              <a:rPr lang="en-US" sz="1400" dirty="0" smtClean="0">
                <a:solidFill>
                  <a:schemeClr val="tx1">
                    <a:lumMod val="75000"/>
                    <a:lumOff val="25000"/>
                  </a:schemeClr>
                </a:solidFill>
              </a:rPr>
              <a:t>+ 507 301-5748</a:t>
            </a:r>
          </a:p>
        </p:txBody>
      </p:sp>
      <p:sp>
        <p:nvSpPr>
          <p:cNvPr id="11" name="Content Placeholder 2"/>
          <p:cNvSpPr txBox="1">
            <a:spLocks/>
          </p:cNvSpPr>
          <p:nvPr/>
        </p:nvSpPr>
        <p:spPr>
          <a:xfrm>
            <a:off x="4876800" y="1981200"/>
            <a:ext cx="3581400" cy="2514600"/>
          </a:xfrm>
          <a:prstGeom prst="rect">
            <a:avLst/>
          </a:prstGeom>
        </p:spPr>
        <p:txBody>
          <a:bodyPr vert="horz" lIns="91440" tIns="45720" rIns="91440" bIns="45720" rtlCol="0">
            <a:normAutofit/>
          </a:bodyPr>
          <a:lstStyle/>
          <a:p>
            <a:r>
              <a:rPr lang="en-US" sz="1400" b="1" dirty="0" smtClean="0">
                <a:solidFill>
                  <a:schemeClr val="tx1">
                    <a:lumMod val="75000"/>
                    <a:lumOff val="25000"/>
                  </a:schemeClr>
                </a:solidFill>
                <a:latin typeface="Calibri" pitchFamily="34" charset="0"/>
                <a:cs typeface="Calibri" pitchFamily="34" charset="0"/>
              </a:rPr>
              <a:t>Asia/Pacific Office</a:t>
            </a:r>
          </a:p>
          <a:p>
            <a:r>
              <a:rPr lang="en-US" sz="1400" dirty="0" smtClean="0">
                <a:solidFill>
                  <a:schemeClr val="tx1">
                    <a:lumMod val="75000"/>
                    <a:lumOff val="25000"/>
                  </a:schemeClr>
                </a:solidFill>
                <a:latin typeface="Calibri" pitchFamily="34" charset="0"/>
                <a:cs typeface="Calibri" pitchFamily="34" charset="0"/>
              </a:rPr>
              <a:t>Absolute Software, Inc.</a:t>
            </a:r>
          </a:p>
          <a:p>
            <a:r>
              <a:rPr lang="en-US" sz="1400" dirty="0" smtClean="0">
                <a:solidFill>
                  <a:schemeClr val="tx1">
                    <a:lumMod val="75000"/>
                    <a:lumOff val="25000"/>
                  </a:schemeClr>
                </a:solidFill>
                <a:latin typeface="Calibri" pitchFamily="34" charset="0"/>
                <a:cs typeface="Calibri" pitchFamily="34" charset="0"/>
              </a:rPr>
              <a:t>Level 9, Zuellig House Building</a:t>
            </a:r>
          </a:p>
          <a:p>
            <a:r>
              <a:rPr lang="en-US" sz="1400" dirty="0" smtClean="0">
                <a:solidFill>
                  <a:schemeClr val="tx1">
                    <a:lumMod val="75000"/>
                    <a:lumOff val="25000"/>
                  </a:schemeClr>
                </a:solidFill>
                <a:latin typeface="Calibri" pitchFamily="34" charset="0"/>
                <a:cs typeface="Calibri" pitchFamily="34" charset="0"/>
              </a:rPr>
              <a:t>1 Silom Road,</a:t>
            </a:r>
          </a:p>
          <a:p>
            <a:r>
              <a:rPr lang="en-US" sz="1400" dirty="0" smtClean="0">
                <a:solidFill>
                  <a:schemeClr val="tx1">
                    <a:lumMod val="75000"/>
                    <a:lumOff val="25000"/>
                  </a:schemeClr>
                </a:solidFill>
                <a:latin typeface="Calibri" pitchFamily="34" charset="0"/>
                <a:cs typeface="Calibri" pitchFamily="34" charset="0"/>
              </a:rPr>
              <a:t>Kwaeng Silom, Khet Bangrak,</a:t>
            </a:r>
          </a:p>
          <a:p>
            <a:r>
              <a:rPr lang="en-US" sz="1400" dirty="0" smtClean="0">
                <a:solidFill>
                  <a:schemeClr val="tx1">
                    <a:lumMod val="75000"/>
                    <a:lumOff val="25000"/>
                  </a:schemeClr>
                </a:solidFill>
                <a:latin typeface="Calibri" pitchFamily="34" charset="0"/>
                <a:cs typeface="Calibri" pitchFamily="34" charset="0"/>
              </a:rPr>
              <a:t>Bangkok 10500 Thailand</a:t>
            </a:r>
          </a:p>
          <a:p>
            <a:r>
              <a:rPr lang="en-US" sz="1400" dirty="0" smtClean="0">
                <a:solidFill>
                  <a:schemeClr val="tx1">
                    <a:lumMod val="75000"/>
                    <a:lumOff val="25000"/>
                  </a:schemeClr>
                </a:solidFill>
                <a:latin typeface="Calibri" pitchFamily="34" charset="0"/>
                <a:cs typeface="Calibri" pitchFamily="34" charset="0"/>
              </a:rPr>
              <a:t>Tel: +66 0 2231-8249</a:t>
            </a:r>
            <a:endParaRPr lang="en-US" sz="1400" dirty="0" smtClean="0">
              <a:solidFill>
                <a:schemeClr val="tx1">
                  <a:lumMod val="75000"/>
                  <a:lumOff val="25000"/>
                </a:schemeClr>
              </a:solidFill>
            </a:endParaRPr>
          </a:p>
        </p:txBody>
      </p:sp>
      <p:sp>
        <p:nvSpPr>
          <p:cNvPr id="12" name="Content Placeholder 2"/>
          <p:cNvSpPr txBox="1">
            <a:spLocks/>
          </p:cNvSpPr>
          <p:nvPr/>
        </p:nvSpPr>
        <p:spPr>
          <a:xfrm>
            <a:off x="914400" y="3810000"/>
            <a:ext cx="3581400" cy="2514600"/>
          </a:xfrm>
          <a:prstGeom prst="rect">
            <a:avLst/>
          </a:prstGeom>
        </p:spPr>
        <p:txBody>
          <a:bodyPr vert="horz" lIns="91440" tIns="45720" rIns="91440" bIns="45720" rtlCol="0">
            <a:normAutofit/>
          </a:bodyPr>
          <a:lstStyle/>
          <a:p>
            <a:r>
              <a:rPr lang="en-US" sz="1400" b="1" dirty="0" smtClean="0">
                <a:solidFill>
                  <a:schemeClr val="tx1">
                    <a:lumMod val="75000"/>
                    <a:lumOff val="25000"/>
                  </a:schemeClr>
                </a:solidFill>
              </a:rPr>
              <a:t>USA Office</a:t>
            </a:r>
          </a:p>
          <a:p>
            <a:r>
              <a:rPr lang="en-US" sz="1400" dirty="0" smtClean="0">
                <a:solidFill>
                  <a:schemeClr val="tx1">
                    <a:lumMod val="75000"/>
                    <a:lumOff val="25000"/>
                  </a:schemeClr>
                </a:solidFill>
              </a:rPr>
              <a:t>Absolute Software, Inc.</a:t>
            </a:r>
          </a:p>
          <a:p>
            <a:r>
              <a:rPr lang="en-US" sz="1400" dirty="0" smtClean="0">
                <a:solidFill>
                  <a:schemeClr val="tx1">
                    <a:lumMod val="75000"/>
                    <a:lumOff val="25000"/>
                  </a:schemeClr>
                </a:solidFill>
              </a:rPr>
              <a:t>19th Floor</a:t>
            </a:r>
          </a:p>
          <a:p>
            <a:r>
              <a:rPr lang="en-US" sz="1400" dirty="0" smtClean="0">
                <a:solidFill>
                  <a:schemeClr val="tx1">
                    <a:lumMod val="75000"/>
                    <a:lumOff val="25000"/>
                  </a:schemeClr>
                </a:solidFill>
                <a:latin typeface="Calibri" pitchFamily="34" charset="0"/>
                <a:cs typeface="Calibri" pitchFamily="34" charset="0"/>
              </a:rPr>
              <a:t>101 Federal Street</a:t>
            </a:r>
          </a:p>
          <a:p>
            <a:r>
              <a:rPr lang="en-US" sz="1400" dirty="0" smtClean="0">
                <a:solidFill>
                  <a:schemeClr val="tx1">
                    <a:lumMod val="75000"/>
                    <a:lumOff val="25000"/>
                  </a:schemeClr>
                </a:solidFill>
                <a:latin typeface="Calibri" pitchFamily="34" charset="0"/>
                <a:cs typeface="Calibri" pitchFamily="34" charset="0"/>
              </a:rPr>
              <a:t>Boston, MA 02110</a:t>
            </a:r>
          </a:p>
          <a:p>
            <a:r>
              <a:rPr lang="en-US" sz="1400" dirty="0" smtClean="0">
                <a:solidFill>
                  <a:schemeClr val="tx1">
                    <a:lumMod val="75000"/>
                    <a:lumOff val="25000"/>
                  </a:schemeClr>
                </a:solidFill>
              </a:rPr>
              <a:t>United States</a:t>
            </a:r>
          </a:p>
          <a:p>
            <a:r>
              <a:rPr lang="en-US" sz="1400" dirty="0" smtClean="0">
                <a:solidFill>
                  <a:schemeClr val="tx1">
                    <a:lumMod val="75000"/>
                    <a:lumOff val="25000"/>
                  </a:schemeClr>
                </a:solidFill>
              </a:rPr>
              <a:t>Tel: + 1 617 800-9367</a:t>
            </a:r>
          </a:p>
          <a:p>
            <a:r>
              <a:rPr lang="en-US" sz="1400" dirty="0" smtClean="0">
                <a:solidFill>
                  <a:schemeClr val="tx1">
                    <a:lumMod val="75000"/>
                    <a:lumOff val="25000"/>
                  </a:schemeClr>
                </a:solidFill>
              </a:rPr>
              <a:t> </a:t>
            </a:r>
            <a:endParaRPr lang="en-US" sz="1400" dirty="0">
              <a:solidFill>
                <a:schemeClr val="tx1">
                  <a:lumMod val="75000"/>
                  <a:lumOff val="25000"/>
                </a:schemeClr>
              </a:solidFill>
            </a:endParaRPr>
          </a:p>
        </p:txBody>
      </p:sp>
      <p:sp>
        <p:nvSpPr>
          <p:cNvPr id="13" name="Content Placeholder 2"/>
          <p:cNvSpPr txBox="1">
            <a:spLocks/>
          </p:cNvSpPr>
          <p:nvPr/>
        </p:nvSpPr>
        <p:spPr>
          <a:xfrm>
            <a:off x="4876800" y="3810000"/>
            <a:ext cx="3581400" cy="2514600"/>
          </a:xfrm>
          <a:prstGeom prst="rect">
            <a:avLst/>
          </a:prstGeom>
        </p:spPr>
        <p:txBody>
          <a:bodyPr vert="horz" lIns="91440" tIns="45720" rIns="91440" bIns="45720" rtlCol="0">
            <a:normAutofit/>
          </a:bodyPr>
          <a:lstStyle/>
          <a:p>
            <a:r>
              <a:rPr lang="en-US" sz="1400" b="1" dirty="0" smtClean="0">
                <a:solidFill>
                  <a:schemeClr val="tx1">
                    <a:lumMod val="75000"/>
                    <a:lumOff val="25000"/>
                  </a:schemeClr>
                </a:solidFill>
              </a:rPr>
              <a:t>Australian Office</a:t>
            </a:r>
          </a:p>
          <a:p>
            <a:r>
              <a:rPr lang="en-US" sz="1400" dirty="0" smtClean="0">
                <a:solidFill>
                  <a:schemeClr val="tx1">
                    <a:lumMod val="75000"/>
                    <a:lumOff val="25000"/>
                  </a:schemeClr>
                </a:solidFill>
              </a:rPr>
              <a:t>Absolute Software PTC</a:t>
            </a:r>
          </a:p>
          <a:p>
            <a:r>
              <a:rPr lang="en-US" sz="1400" dirty="0" smtClean="0">
                <a:solidFill>
                  <a:schemeClr val="tx1">
                    <a:lumMod val="75000"/>
                    <a:lumOff val="25000"/>
                  </a:schemeClr>
                </a:solidFill>
              </a:rPr>
              <a:t>Level 36 Riparian Plaza</a:t>
            </a:r>
          </a:p>
          <a:p>
            <a:r>
              <a:rPr lang="en-US" sz="1400" dirty="0" smtClean="0">
                <a:solidFill>
                  <a:schemeClr val="tx1">
                    <a:lumMod val="75000"/>
                    <a:lumOff val="25000"/>
                  </a:schemeClr>
                </a:solidFill>
              </a:rPr>
              <a:t>71 Eagle Street</a:t>
            </a:r>
          </a:p>
          <a:p>
            <a:r>
              <a:rPr lang="en-US" sz="1400" dirty="0" smtClean="0">
                <a:solidFill>
                  <a:schemeClr val="tx1">
                    <a:lumMod val="75000"/>
                    <a:lumOff val="25000"/>
                  </a:schemeClr>
                </a:solidFill>
              </a:rPr>
              <a:t>Brisbane QLD 4000</a:t>
            </a:r>
          </a:p>
          <a:p>
            <a:r>
              <a:rPr lang="en-US" sz="1400" dirty="0" smtClean="0">
                <a:solidFill>
                  <a:schemeClr val="tx1">
                    <a:lumMod val="75000"/>
                    <a:lumOff val="25000"/>
                  </a:schemeClr>
                </a:solidFill>
              </a:rPr>
              <a:t>Australia</a:t>
            </a:r>
          </a:p>
          <a:p>
            <a:r>
              <a:rPr lang="en-US" sz="1400" dirty="0" smtClean="0">
                <a:solidFill>
                  <a:schemeClr val="tx1">
                    <a:lumMod val="75000"/>
                    <a:lumOff val="25000"/>
                  </a:schemeClr>
                </a:solidFill>
              </a:rPr>
              <a:t>Tel: </a:t>
            </a:r>
            <a:r>
              <a:rPr lang="en-US" sz="1400" dirty="0" smtClean="0">
                <a:solidFill>
                  <a:schemeClr val="tx1">
                    <a:lumMod val="75000"/>
                    <a:lumOff val="25000"/>
                  </a:schemeClr>
                </a:solidFill>
                <a:latin typeface="Calibri" pitchFamily="34" charset="0"/>
                <a:cs typeface="Calibri" pitchFamily="34" charset="0"/>
              </a:rPr>
              <a:t>+ 61 4 1218-1917</a:t>
            </a:r>
            <a:endParaRPr lang="en-US" sz="1400" dirty="0" smtClean="0">
              <a:solidFill>
                <a:schemeClr val="tx1">
                  <a:lumMod val="75000"/>
                  <a:lumOff val="25000"/>
                </a:schemeClr>
              </a:solidFill>
            </a:endParaRPr>
          </a:p>
        </p:txBody>
      </p:sp>
      <p:sp>
        <p:nvSpPr>
          <p:cNvPr id="8" name="Title 1"/>
          <p:cNvSpPr txBox="1">
            <a:spLocks/>
          </p:cNvSpPr>
          <p:nvPr/>
        </p:nvSpPr>
        <p:spPr>
          <a:xfrm>
            <a:off x="539475" y="798410"/>
            <a:ext cx="7918115" cy="914400"/>
          </a:xfrm>
          <a:prstGeom prst="rect">
            <a:avLst/>
          </a:prstGeom>
        </p:spPr>
        <p:txBody>
          <a:bodyPr>
            <a:normAutofit fontScale="92500"/>
          </a:bodyPr>
          <a:lstStyle/>
          <a:p>
            <a:pPr lvl="0" fontAlgn="auto">
              <a:spcAft>
                <a:spcPts val="0"/>
              </a:spcAft>
            </a:pP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Thank You</a:t>
            </a:r>
          </a:p>
          <a:p>
            <a:pPr lvl="0" fontAlgn="auto">
              <a:spcAft>
                <a:spcPts val="0"/>
              </a:spcAft>
            </a:pPr>
            <a:r>
              <a:rPr kumimoji="0" lang="en-US" sz="2200" b="1"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j-ea"/>
                <a:cs typeface="Calibri" pitchFamily="34" charset="0"/>
              </a:rPr>
              <a:t>For further information please contact us at: </a:t>
            </a:r>
            <a:r>
              <a:rPr kumimoji="0" lang="en-US" sz="2000" b="1" i="0" u="none" strike="noStrike" kern="1200" cap="none" spc="0" normalizeH="0" baseline="0" noProof="0" dirty="0" smtClean="0">
                <a:ln>
                  <a:noFill/>
                </a:ln>
                <a:solidFill>
                  <a:srgbClr val="008AF2"/>
                </a:solidFill>
                <a:effectLst/>
                <a:uLnTx/>
                <a:uFillTx/>
                <a:latin typeface="Calibri" pitchFamily="34" charset="0"/>
                <a:ea typeface="+mj-ea"/>
                <a:cs typeface="Calibri" pitchFamily="34" charset="0"/>
              </a:rPr>
              <a:t>sales@absolutemaritime.com</a:t>
            </a:r>
            <a:endParaRPr kumimoji="0" lang="en-US" sz="2000" b="1" i="0" u="none" strike="noStrike" kern="1200" cap="none" spc="0" normalizeH="0" baseline="0" noProof="0" dirty="0">
              <a:ln>
                <a:noFill/>
              </a:ln>
              <a:solidFill>
                <a:srgbClr val="008AF2"/>
              </a:solidFill>
              <a:effectLst/>
              <a:uLnTx/>
              <a:uFillTx/>
              <a:latin typeface="Calibri" pitchFamily="34" charset="0"/>
              <a:ea typeface="+mj-ea"/>
              <a:cs typeface="Calibri" pitchFamily="34" charset="0"/>
            </a:endParaRPr>
          </a:p>
        </p:txBody>
      </p:sp>
      <p:sp>
        <p:nvSpPr>
          <p:cNvPr id="9" name="TextBox 8"/>
          <p:cNvSpPr txBox="1"/>
          <p:nvPr/>
        </p:nvSpPr>
        <p:spPr>
          <a:xfrm>
            <a:off x="885120" y="5810110"/>
            <a:ext cx="7181735" cy="400110"/>
          </a:xfrm>
          <a:prstGeom prst="rect">
            <a:avLst/>
          </a:prstGeom>
          <a:noFill/>
        </p:spPr>
        <p:txBody>
          <a:bodyPr wrap="square" rtlCol="0">
            <a:spAutoFit/>
          </a:bodyPr>
          <a:lstStyle/>
          <a:p>
            <a:pPr algn="ctr"/>
            <a:r>
              <a:rPr lang="en-US" sz="2000" b="1" dirty="0" smtClean="0">
                <a:solidFill>
                  <a:schemeClr val="tx1">
                    <a:lumMod val="75000"/>
                    <a:lumOff val="25000"/>
                  </a:schemeClr>
                </a:solidFill>
                <a:latin typeface="Calibri" pitchFamily="34" charset="0"/>
                <a:cs typeface="Calibri" pitchFamily="34" charset="0"/>
              </a:rPr>
              <a:t>Visit us online at: </a:t>
            </a:r>
            <a:r>
              <a:rPr lang="en-US" sz="2000" b="1" dirty="0" smtClean="0">
                <a:solidFill>
                  <a:srgbClr val="008AF2"/>
                </a:solidFill>
                <a:latin typeface="Calibri" pitchFamily="34" charset="0"/>
                <a:cs typeface="Calibri" pitchFamily="34" charset="0"/>
              </a:rPr>
              <a:t>www.absolutemaritime.com</a:t>
            </a:r>
            <a:endParaRPr lang="en-US" sz="2000"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33400"/>
            <a:ext cx="9144000"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 y="609600"/>
            <a:ext cx="7696200" cy="914400"/>
          </a:xfrm>
        </p:spPr>
        <p:txBody>
          <a:bodyPr>
            <a:normAutofit/>
          </a:bodyPr>
          <a:lstStyle/>
          <a:p>
            <a:pPr algn="l"/>
            <a:r>
              <a:rPr lang="en-US" sz="3000" b="1" dirty="0" smtClean="0">
                <a:solidFill>
                  <a:srgbClr val="005BA1"/>
                </a:solidFill>
              </a:rPr>
              <a:t>LRIT Datacenter - Fault Tolerant Architecture</a:t>
            </a:r>
            <a:endParaRPr lang="en-US" sz="3000" b="1" dirty="0">
              <a:solidFill>
                <a:srgbClr val="005BA1"/>
              </a:solidFill>
            </a:endParaRPr>
          </a:p>
        </p:txBody>
      </p:sp>
      <p:pic>
        <p:nvPicPr>
          <p:cNvPr id="6" name="Picture 5" descr="fis_diagram.png"/>
          <p:cNvPicPr>
            <a:picLocks noChangeAspect="1"/>
          </p:cNvPicPr>
          <p:nvPr/>
        </p:nvPicPr>
        <p:blipFill>
          <a:blip r:embed="rId3" cstate="print"/>
          <a:stretch>
            <a:fillRect/>
          </a:stretch>
        </p:blipFill>
        <p:spPr>
          <a:xfrm>
            <a:off x="1676400" y="1371600"/>
            <a:ext cx="5657067" cy="5270186"/>
          </a:xfrm>
          <a:prstGeom prst="rect">
            <a:avLst/>
          </a:prstGeom>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rit_diagram2.png"/>
          <p:cNvPicPr>
            <a:picLocks noChangeAspect="1"/>
          </p:cNvPicPr>
          <p:nvPr/>
        </p:nvPicPr>
        <p:blipFill>
          <a:blip r:embed="rId3" cstate="print"/>
          <a:stretch>
            <a:fillRect/>
          </a:stretch>
        </p:blipFill>
        <p:spPr>
          <a:xfrm>
            <a:off x="5883849" y="789801"/>
            <a:ext cx="2831746" cy="5371429"/>
          </a:xfrm>
          <a:prstGeom prst="rect">
            <a:avLst/>
          </a:prstGeom>
        </p:spPr>
      </p:pic>
      <p:sp>
        <p:nvSpPr>
          <p:cNvPr id="2" name="Title 1"/>
          <p:cNvSpPr>
            <a:spLocks noGrp="1"/>
          </p:cNvSpPr>
          <p:nvPr>
            <p:ph type="ctrTitle"/>
          </p:nvPr>
        </p:nvSpPr>
        <p:spPr>
          <a:xfrm>
            <a:off x="609600" y="685800"/>
            <a:ext cx="8153400" cy="914400"/>
          </a:xfrm>
        </p:spPr>
        <p:txBody>
          <a:bodyPr>
            <a:normAutofit/>
          </a:bodyPr>
          <a:lstStyle/>
          <a:p>
            <a:pPr algn="l"/>
            <a:r>
              <a:rPr lang="en-US" sz="3200" b="1" dirty="0" smtClean="0">
                <a:solidFill>
                  <a:srgbClr val="005BA1"/>
                </a:solidFill>
              </a:rPr>
              <a:t>The LRIT Network</a:t>
            </a:r>
            <a:endParaRPr lang="en-US" sz="3200" b="1" dirty="0">
              <a:solidFill>
                <a:srgbClr val="005BA1"/>
              </a:solidFill>
            </a:endParaRPr>
          </a:p>
        </p:txBody>
      </p:sp>
      <p:sp>
        <p:nvSpPr>
          <p:cNvPr id="5" name="Content Placeholder 2"/>
          <p:cNvSpPr txBox="1">
            <a:spLocks/>
          </p:cNvSpPr>
          <p:nvPr/>
        </p:nvSpPr>
        <p:spPr>
          <a:xfrm>
            <a:off x="914400" y="1600200"/>
            <a:ext cx="4648200" cy="48006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Aft>
                <a:spcPts val="0"/>
              </a:spcAft>
              <a:buClrTx/>
              <a:buSzTx/>
              <a:tabLst/>
              <a:defRPr/>
            </a:pP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LRIT is </a:t>
            </a:r>
            <a:r>
              <a:rPr lang="en-US" sz="1600" b="1" dirty="0" smtClean="0">
                <a:solidFill>
                  <a:schemeClr val="tx1">
                    <a:lumMod val="75000"/>
                    <a:lumOff val="25000"/>
                  </a:schemeClr>
                </a:solidFill>
                <a:latin typeface="+mj-lt"/>
              </a:rPr>
              <a:t>required by </a:t>
            </a: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SOLAS Chapter</a:t>
            </a:r>
            <a:r>
              <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a:t>
            </a: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V</a:t>
            </a:r>
            <a:r>
              <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Regulation </a:t>
            </a: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19-1</a:t>
            </a:r>
          </a:p>
          <a:p>
            <a:pPr marL="0" marR="0" lvl="0" indent="0" defTabSz="914400" rtl="0" eaLnBrk="1" fontAlgn="auto" latinLnBrk="0" hangingPunct="1">
              <a:lnSpc>
                <a:spcPct val="100000"/>
              </a:lnSpc>
              <a:spcAft>
                <a:spcPts val="0"/>
              </a:spcAft>
              <a:buClrTx/>
              <a:buSzTx/>
              <a:tabLst/>
              <a:defRPr/>
            </a:pPr>
            <a:endParaRPr lang="en-US" sz="1600" b="1" dirty="0" smtClean="0">
              <a:solidFill>
                <a:schemeClr val="tx1">
                  <a:lumMod val="75000"/>
                  <a:lumOff val="25000"/>
                </a:schemeClr>
              </a:solidFill>
              <a:latin typeface="+mj-lt"/>
            </a:endParaRPr>
          </a:p>
          <a:p>
            <a:pPr>
              <a:defRPr/>
            </a:pPr>
            <a:r>
              <a:rPr lang="en-US" sz="1600" b="1" dirty="0" smtClean="0">
                <a:solidFill>
                  <a:schemeClr val="tx1">
                    <a:lumMod val="75000"/>
                    <a:lumOff val="25000"/>
                  </a:schemeClr>
                </a:solidFill>
              </a:rPr>
              <a:t>The regulation is applicable to most ships &gt;300 GRT (when engaged on an international voyage)</a:t>
            </a:r>
          </a:p>
          <a:p>
            <a:pPr marL="0" marR="0" lvl="0" indent="0" defTabSz="914400" rtl="0" eaLnBrk="1" fontAlgn="auto" latinLnBrk="0" hangingPunct="1">
              <a:lnSpc>
                <a:spcPct val="100000"/>
              </a:lnSpc>
              <a:spcAft>
                <a:spcPts val="0"/>
              </a:spcAft>
              <a:buClrTx/>
              <a:buSzTx/>
              <a:tabLst/>
              <a:defRPr/>
            </a:pPr>
            <a:endParaRPr lang="en-US" sz="1600" b="1" dirty="0" smtClean="0">
              <a:solidFill>
                <a:schemeClr val="tx1">
                  <a:lumMod val="75000"/>
                  <a:lumOff val="25000"/>
                </a:schemeClr>
              </a:solidFill>
              <a:latin typeface="+mj-lt"/>
            </a:endParaRPr>
          </a:p>
          <a:p>
            <a:pPr lvl="0">
              <a:defRPr/>
            </a:pPr>
            <a:r>
              <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rPr>
              <a:t>Technical standards for the system are published by the Maritime Safety Committee of the International Maritime Organization </a:t>
            </a:r>
            <a:r>
              <a:rPr lang="en-US" sz="1600" b="1" noProof="0" dirty="0" smtClean="0">
                <a:solidFill>
                  <a:schemeClr val="tx1">
                    <a:lumMod val="75000"/>
                    <a:lumOff val="25000"/>
                  </a:schemeClr>
                </a:solidFill>
                <a:latin typeface="+mj-lt"/>
              </a:rPr>
              <a:t>as </a:t>
            </a:r>
            <a:r>
              <a:rPr lang="en-US" sz="1600" b="1" dirty="0" smtClean="0">
                <a:solidFill>
                  <a:schemeClr val="tx1">
                    <a:lumMod val="75000"/>
                    <a:lumOff val="25000"/>
                  </a:schemeClr>
                </a:solidFill>
                <a:latin typeface="+mj-lt"/>
              </a:rPr>
              <a:t>resolution MSC.263(84)</a:t>
            </a:r>
            <a:endPar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Aft>
                <a:spcPts val="0"/>
              </a:spcAft>
              <a:buClrTx/>
              <a:buSzTx/>
              <a:tabLst/>
              <a:defRPr/>
            </a:pPr>
            <a:endParaRPr lang="en-US" sz="1600" b="1" baseline="0" dirty="0" smtClean="0">
              <a:solidFill>
                <a:schemeClr val="tx1">
                  <a:lumMod val="75000"/>
                  <a:lumOff val="25000"/>
                </a:schemeClr>
              </a:solidFill>
              <a:latin typeface="+mj-lt"/>
            </a:endParaRPr>
          </a:p>
          <a:p>
            <a:pPr lvl="0">
              <a:defRPr/>
            </a:pPr>
            <a:r>
              <a:rPr lang="en-US" sz="1600" b="1" dirty="0" smtClean="0">
                <a:solidFill>
                  <a:schemeClr val="tx1">
                    <a:lumMod val="75000"/>
                    <a:lumOff val="25000"/>
                  </a:schemeClr>
                </a:solidFill>
              </a:rPr>
              <a:t>LRIT Operation commenced 1-Jan-2009 </a:t>
            </a:r>
            <a:br>
              <a:rPr lang="en-US" sz="1600" b="1" dirty="0" smtClean="0">
                <a:solidFill>
                  <a:schemeClr val="tx1">
                    <a:lumMod val="75000"/>
                    <a:lumOff val="25000"/>
                  </a:schemeClr>
                </a:solidFill>
              </a:rPr>
            </a:br>
            <a:r>
              <a:rPr lang="en-US" sz="1600" b="1" dirty="0" smtClean="0">
                <a:solidFill>
                  <a:schemeClr val="tx1">
                    <a:lumMod val="75000"/>
                    <a:lumOff val="25000"/>
                  </a:schemeClr>
                </a:solidFill>
              </a:rPr>
              <a:t>(with phased deployment through to 30-Jun-2010)</a:t>
            </a:r>
          </a:p>
          <a:p>
            <a:pPr lvl="0">
              <a:defRPr/>
            </a:pPr>
            <a:endParaRPr lang="en-US" sz="1600" b="1" dirty="0" smtClean="0">
              <a:solidFill>
                <a:schemeClr val="tx1">
                  <a:lumMod val="75000"/>
                  <a:lumOff val="25000"/>
                </a:schemeClr>
              </a:solidFill>
            </a:endParaRPr>
          </a:p>
          <a:p>
            <a:pPr lvl="0">
              <a:defRPr/>
            </a:pPr>
            <a:r>
              <a:rPr lang="en-US" sz="1600" b="1" dirty="0" smtClean="0">
                <a:solidFill>
                  <a:schemeClr val="tx1">
                    <a:lumMod val="75000"/>
                    <a:lumOff val="25000"/>
                  </a:schemeClr>
                </a:solidFill>
              </a:rPr>
              <a:t>Flag States have primary responsibility for monitoring their ships, and are required to share the LRIT position data with other coastal/port states in accordance with the SOLAS Convention</a:t>
            </a:r>
          </a:p>
          <a:p>
            <a:pPr marL="0" marR="0" lvl="0" indent="0" defTabSz="914400" rtl="0" eaLnBrk="1" fontAlgn="auto" latinLnBrk="0" hangingPunct="1">
              <a:lnSpc>
                <a:spcPct val="100000"/>
              </a:lnSpc>
              <a:spcAft>
                <a:spcPts val="0"/>
              </a:spcAft>
              <a:buClrTx/>
              <a:buSzTx/>
              <a:tabLst/>
              <a:defRPr/>
            </a:pPr>
            <a:endPar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Aft>
                <a:spcPts val="0"/>
              </a:spcAft>
              <a:buClrTx/>
              <a:buSzTx/>
              <a:tabLst/>
              <a:defRPr/>
            </a:pPr>
            <a:endPar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Aft>
                <a:spcPts val="0"/>
              </a:spcAft>
              <a:buClrTx/>
              <a:buSzTx/>
              <a:tabLst/>
              <a:defRPr/>
            </a:pPr>
            <a:endParaRPr lang="en-US" sz="1600" b="1" dirty="0" smtClean="0">
              <a:solidFill>
                <a:schemeClr val="tx1">
                  <a:lumMod val="75000"/>
                  <a:lumOff val="25000"/>
                </a:schemeClr>
              </a:solidFill>
              <a:latin typeface="+mj-lt"/>
            </a:endParaRPr>
          </a:p>
          <a:p>
            <a:pPr marL="0" marR="0" lvl="0" indent="0" defTabSz="914400" rtl="0" eaLnBrk="1" fontAlgn="auto" latinLnBrk="0" hangingPunct="1">
              <a:lnSpc>
                <a:spcPct val="100000"/>
              </a:lnSpc>
              <a:spcAft>
                <a:spcPts val="0"/>
              </a:spcAft>
              <a:buClrTx/>
              <a:buSzTx/>
              <a:tabLst/>
              <a:defRPr/>
            </a:pPr>
            <a:endParaRPr lang="en-US" sz="1600" b="1" dirty="0" smtClean="0">
              <a:solidFill>
                <a:schemeClr val="tx1">
                  <a:lumMod val="75000"/>
                  <a:lumOff val="25000"/>
                </a:schemeClr>
              </a:solidFill>
              <a:latin typeface="+mj-lt"/>
            </a:endParaRPr>
          </a:p>
        </p:txBody>
      </p:sp>
      <p:sp>
        <p:nvSpPr>
          <p:cNvPr id="6" name="Right Triangle 5"/>
          <p:cNvSpPr/>
          <p:nvPr/>
        </p:nvSpPr>
        <p:spPr>
          <a:xfrm rot="13405601">
            <a:off x="712481" y="170272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3405601">
            <a:off x="712128" y="220858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845750" y="725269"/>
            <a:ext cx="1545650" cy="646331"/>
          </a:xfrm>
          <a:prstGeom prst="rect">
            <a:avLst/>
          </a:prstGeom>
          <a:noFill/>
        </p:spPr>
        <p:txBody>
          <a:bodyPr wrap="square" rtlCol="0">
            <a:spAutoFit/>
          </a:bodyPr>
          <a:lstStyle/>
          <a:p>
            <a:r>
              <a:rPr lang="en-US" sz="1200" b="1" dirty="0" smtClean="0">
                <a:solidFill>
                  <a:schemeClr val="tx1">
                    <a:lumMod val="75000"/>
                    <a:lumOff val="25000"/>
                  </a:schemeClr>
                </a:solidFill>
              </a:rPr>
              <a:t>Communications </a:t>
            </a:r>
          </a:p>
          <a:p>
            <a:r>
              <a:rPr lang="en-US" sz="1200" b="1" dirty="0" smtClean="0">
                <a:solidFill>
                  <a:schemeClr val="tx1">
                    <a:lumMod val="75000"/>
                    <a:lumOff val="25000"/>
                  </a:schemeClr>
                </a:solidFill>
              </a:rPr>
              <a:t>Satellite</a:t>
            </a:r>
          </a:p>
          <a:p>
            <a:r>
              <a:rPr lang="en-US" sz="1200" b="1" dirty="0" smtClean="0">
                <a:solidFill>
                  <a:schemeClr val="tx1">
                    <a:lumMod val="75000"/>
                    <a:lumOff val="25000"/>
                  </a:schemeClr>
                </a:solidFill>
              </a:rPr>
              <a:t>Provider</a:t>
            </a:r>
            <a:endParaRPr lang="en-US" sz="1200" b="1" dirty="0">
              <a:solidFill>
                <a:schemeClr val="tx1">
                  <a:lumMod val="75000"/>
                  <a:lumOff val="25000"/>
                </a:schemeClr>
              </a:solidFill>
            </a:endParaRPr>
          </a:p>
        </p:txBody>
      </p:sp>
      <p:sp>
        <p:nvSpPr>
          <p:cNvPr id="15" name="TextBox 14"/>
          <p:cNvSpPr txBox="1"/>
          <p:nvPr/>
        </p:nvSpPr>
        <p:spPr>
          <a:xfrm>
            <a:off x="6395598" y="2722602"/>
            <a:ext cx="1545651" cy="276999"/>
          </a:xfrm>
          <a:prstGeom prst="rect">
            <a:avLst/>
          </a:prstGeom>
          <a:noFill/>
        </p:spPr>
        <p:txBody>
          <a:bodyPr wrap="square" rtlCol="0">
            <a:spAutoFit/>
          </a:bodyPr>
          <a:lstStyle/>
          <a:p>
            <a:r>
              <a:rPr lang="en-US" sz="1200" b="1" dirty="0" smtClean="0">
                <a:solidFill>
                  <a:schemeClr val="tx1">
                    <a:lumMod val="75000"/>
                    <a:lumOff val="25000"/>
                  </a:schemeClr>
                </a:solidFill>
              </a:rPr>
              <a:t>SOLAS Class Ship</a:t>
            </a:r>
            <a:endParaRPr lang="en-US" sz="1200" b="1" dirty="0">
              <a:solidFill>
                <a:schemeClr val="tx1">
                  <a:lumMod val="75000"/>
                  <a:lumOff val="25000"/>
                </a:schemeClr>
              </a:solidFill>
            </a:endParaRPr>
          </a:p>
        </p:txBody>
      </p:sp>
      <p:sp>
        <p:nvSpPr>
          <p:cNvPr id="18" name="TextBox 17"/>
          <p:cNvSpPr txBox="1"/>
          <p:nvPr/>
        </p:nvSpPr>
        <p:spPr>
          <a:xfrm>
            <a:off x="6547999" y="3237726"/>
            <a:ext cx="1545650" cy="461665"/>
          </a:xfrm>
          <a:prstGeom prst="rect">
            <a:avLst/>
          </a:prstGeom>
          <a:noFill/>
        </p:spPr>
        <p:txBody>
          <a:bodyPr wrap="square" rtlCol="0">
            <a:spAutoFit/>
          </a:bodyPr>
          <a:lstStyle/>
          <a:p>
            <a:pPr algn="ctr"/>
            <a:r>
              <a:rPr lang="en-US" sz="1200" b="1" dirty="0" smtClean="0">
                <a:solidFill>
                  <a:schemeClr val="tx1">
                    <a:lumMod val="75000"/>
                    <a:lumOff val="25000"/>
                  </a:schemeClr>
                </a:solidFill>
              </a:rPr>
              <a:t>Application Service Provider</a:t>
            </a:r>
            <a:endParaRPr lang="en-US" sz="1200" b="1" dirty="0">
              <a:solidFill>
                <a:schemeClr val="tx1">
                  <a:lumMod val="75000"/>
                  <a:lumOff val="25000"/>
                </a:schemeClr>
              </a:solidFill>
            </a:endParaRPr>
          </a:p>
        </p:txBody>
      </p:sp>
      <p:sp>
        <p:nvSpPr>
          <p:cNvPr id="19" name="TextBox 18"/>
          <p:cNvSpPr txBox="1"/>
          <p:nvPr/>
        </p:nvSpPr>
        <p:spPr>
          <a:xfrm>
            <a:off x="6538474" y="3845597"/>
            <a:ext cx="1545651" cy="276999"/>
          </a:xfrm>
          <a:prstGeom prst="rect">
            <a:avLst/>
          </a:prstGeom>
          <a:noFill/>
        </p:spPr>
        <p:txBody>
          <a:bodyPr wrap="square" rtlCol="0">
            <a:spAutoFit/>
          </a:bodyPr>
          <a:lstStyle/>
          <a:p>
            <a:pPr algn="ctr"/>
            <a:r>
              <a:rPr lang="en-US" sz="1200" b="1" dirty="0" smtClean="0">
                <a:solidFill>
                  <a:schemeClr val="tx1">
                    <a:lumMod val="75000"/>
                    <a:lumOff val="25000"/>
                  </a:schemeClr>
                </a:solidFill>
              </a:rPr>
              <a:t>Data Center</a:t>
            </a:r>
            <a:endParaRPr lang="en-US" sz="1200" b="1" dirty="0">
              <a:solidFill>
                <a:schemeClr val="tx1">
                  <a:lumMod val="75000"/>
                  <a:lumOff val="25000"/>
                </a:schemeClr>
              </a:solidFill>
            </a:endParaRPr>
          </a:p>
        </p:txBody>
      </p:sp>
      <p:sp>
        <p:nvSpPr>
          <p:cNvPr id="22" name="TextBox 21"/>
          <p:cNvSpPr txBox="1"/>
          <p:nvPr/>
        </p:nvSpPr>
        <p:spPr>
          <a:xfrm>
            <a:off x="5718889" y="5485626"/>
            <a:ext cx="1803260" cy="461665"/>
          </a:xfrm>
          <a:prstGeom prst="rect">
            <a:avLst/>
          </a:prstGeom>
          <a:noFill/>
        </p:spPr>
        <p:txBody>
          <a:bodyPr wrap="square" rtlCol="0">
            <a:spAutoFit/>
          </a:bodyPr>
          <a:lstStyle/>
          <a:p>
            <a:pPr algn="ctr"/>
            <a:r>
              <a:rPr lang="en-US" sz="1200" b="1" dirty="0" smtClean="0">
                <a:solidFill>
                  <a:schemeClr val="tx1">
                    <a:lumMod val="75000"/>
                    <a:lumOff val="25000"/>
                  </a:schemeClr>
                </a:solidFill>
              </a:rPr>
              <a:t>Port/Coastal</a:t>
            </a:r>
          </a:p>
          <a:p>
            <a:pPr algn="ctr"/>
            <a:r>
              <a:rPr lang="en-US" sz="1200" b="1" dirty="0" smtClean="0">
                <a:solidFill>
                  <a:schemeClr val="tx1">
                    <a:lumMod val="75000"/>
                    <a:lumOff val="25000"/>
                  </a:schemeClr>
                </a:solidFill>
              </a:rPr>
              <a:t>States</a:t>
            </a:r>
            <a:endParaRPr lang="en-US" sz="1200" b="1" dirty="0">
              <a:solidFill>
                <a:schemeClr val="tx1">
                  <a:lumMod val="75000"/>
                  <a:lumOff val="25000"/>
                </a:schemeClr>
              </a:solidFill>
            </a:endParaRPr>
          </a:p>
        </p:txBody>
      </p:sp>
      <p:sp>
        <p:nvSpPr>
          <p:cNvPr id="25" name="TextBox 24"/>
          <p:cNvSpPr txBox="1"/>
          <p:nvPr/>
        </p:nvSpPr>
        <p:spPr>
          <a:xfrm>
            <a:off x="7369749" y="6123801"/>
            <a:ext cx="1545651" cy="276999"/>
          </a:xfrm>
          <a:prstGeom prst="rect">
            <a:avLst/>
          </a:prstGeom>
          <a:noFill/>
        </p:spPr>
        <p:txBody>
          <a:bodyPr wrap="square" rtlCol="0">
            <a:spAutoFit/>
          </a:bodyPr>
          <a:lstStyle/>
          <a:p>
            <a:pPr algn="ctr"/>
            <a:r>
              <a:rPr lang="en-US" sz="1200" b="1" dirty="0" smtClean="0">
                <a:solidFill>
                  <a:schemeClr val="tx1">
                    <a:lumMod val="75000"/>
                    <a:lumOff val="25000"/>
                  </a:schemeClr>
                </a:solidFill>
              </a:rPr>
              <a:t>Flag State Registry</a:t>
            </a:r>
            <a:endParaRPr lang="en-US" sz="1200" b="1" dirty="0">
              <a:solidFill>
                <a:schemeClr val="tx1">
                  <a:lumMod val="75000"/>
                  <a:lumOff val="25000"/>
                </a:schemeClr>
              </a:solidFill>
            </a:endParaRPr>
          </a:p>
        </p:txBody>
      </p:sp>
      <p:sp>
        <p:nvSpPr>
          <p:cNvPr id="28" name="Right Triangle 27"/>
          <p:cNvSpPr/>
          <p:nvPr/>
        </p:nvSpPr>
        <p:spPr>
          <a:xfrm rot="13405601">
            <a:off x="712128" y="292192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p:cNvSpPr/>
          <p:nvPr/>
        </p:nvSpPr>
        <p:spPr>
          <a:xfrm rot="13405601">
            <a:off x="721300" y="3903003"/>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960049" y="4809351"/>
            <a:ext cx="1545651" cy="276999"/>
          </a:xfrm>
          <a:prstGeom prst="rect">
            <a:avLst/>
          </a:prstGeom>
          <a:noFill/>
        </p:spPr>
        <p:txBody>
          <a:bodyPr wrap="square" rtlCol="0">
            <a:spAutoFit/>
          </a:bodyPr>
          <a:lstStyle/>
          <a:p>
            <a:pPr algn="ctr"/>
            <a:r>
              <a:rPr lang="en-US" sz="1200" b="1" dirty="0" smtClean="0">
                <a:solidFill>
                  <a:schemeClr val="tx1">
                    <a:lumMod val="75000"/>
                    <a:lumOff val="25000"/>
                  </a:schemeClr>
                </a:solidFill>
              </a:rPr>
              <a:t>IDE</a:t>
            </a:r>
            <a:endParaRPr lang="en-US" sz="1200" b="1" dirty="0">
              <a:solidFill>
                <a:schemeClr val="tx1">
                  <a:lumMod val="75000"/>
                  <a:lumOff val="25000"/>
                </a:schemeClr>
              </a:solidFill>
            </a:endParaRPr>
          </a:p>
        </p:txBody>
      </p:sp>
      <p:sp>
        <p:nvSpPr>
          <p:cNvPr id="21" name="Right Triangle 20"/>
          <p:cNvSpPr/>
          <p:nvPr/>
        </p:nvSpPr>
        <p:spPr>
          <a:xfrm rot="13405601">
            <a:off x="721300" y="4645953"/>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696200" cy="914400"/>
          </a:xfrm>
        </p:spPr>
        <p:txBody>
          <a:bodyPr>
            <a:normAutofit/>
          </a:bodyPr>
          <a:lstStyle/>
          <a:p>
            <a:pPr algn="l"/>
            <a:r>
              <a:rPr lang="en-US" sz="3200" b="1" dirty="0" smtClean="0">
                <a:solidFill>
                  <a:srgbClr val="005BA1"/>
                </a:solidFill>
              </a:rPr>
              <a:t>LRIT Network Coverage</a:t>
            </a:r>
            <a:endParaRPr lang="en-US" sz="3200" b="1" dirty="0">
              <a:solidFill>
                <a:srgbClr val="005BA1"/>
              </a:solidFill>
            </a:endParaRPr>
          </a:p>
        </p:txBody>
      </p:sp>
      <p:sp>
        <p:nvSpPr>
          <p:cNvPr id="6" name="Content Placeholder 2"/>
          <p:cNvSpPr txBox="1">
            <a:spLocks/>
          </p:cNvSpPr>
          <p:nvPr/>
        </p:nvSpPr>
        <p:spPr>
          <a:xfrm>
            <a:off x="914400" y="1524000"/>
            <a:ext cx="7543800" cy="22098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Coastal Administrations can track ships </a:t>
            </a:r>
            <a:r>
              <a:rPr lang="en-US" sz="1600" b="1" noProof="0" dirty="0" smtClean="0">
                <a:solidFill>
                  <a:schemeClr val="tx1">
                    <a:lumMod val="75000"/>
                    <a:lumOff val="25000"/>
                  </a:schemeClr>
                </a:solidFill>
                <a:latin typeface="+mj-lt"/>
              </a:rPr>
              <a:t>up to </a:t>
            </a: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1,000 </a:t>
            </a:r>
            <a:r>
              <a:rPr lang="en-US" sz="1600" b="1" dirty="0" smtClean="0">
                <a:solidFill>
                  <a:schemeClr val="tx1">
                    <a:lumMod val="75000"/>
                    <a:lumOff val="25000"/>
                  </a:schemeClr>
                </a:solidFill>
                <a:latin typeface="+mj-lt"/>
              </a:rPr>
              <a:t>nautical miles from their coastline</a:t>
            </a: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
            </a:r>
            <a:b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br>
            <a:r>
              <a:rPr kumimoji="0" lang="en-US" sz="1600"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(blue areas indicate the extent of 1000nm polygons for current LRIT participants) </a:t>
            </a: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
            </a:r>
            <a:b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b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Port Administrations</a:t>
            </a:r>
            <a:r>
              <a:rPr lang="en-US" sz="1600" b="1" dirty="0" smtClean="0">
                <a:solidFill>
                  <a:schemeClr val="tx1">
                    <a:lumMod val="75000"/>
                    <a:lumOff val="25000"/>
                  </a:schemeClr>
                </a:solidFill>
                <a:latin typeface="+mj-lt"/>
              </a:rPr>
              <a:t> can </a:t>
            </a: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track ships at any distance (following</a:t>
            </a:r>
            <a:r>
              <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a notice-of-port-call)</a:t>
            </a:r>
            <a:endPar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endParaRPr lang="en-US" sz="1600" b="1" dirty="0" smtClean="0">
              <a:solidFill>
                <a:schemeClr val="tx1">
                  <a:lumMod val="75000"/>
                  <a:lumOff val="25000"/>
                </a:schemeClr>
              </a:solidFill>
              <a:latin typeface="+mj-lt"/>
            </a:endParaRPr>
          </a:p>
          <a:p>
            <a:pPr marL="0" marR="0" lvl="0" indent="0" defTabSz="914400" rtl="0" eaLnBrk="1" fontAlgn="auto" latinLnBrk="0" hangingPunct="1">
              <a:lnSpc>
                <a:spcPct val="100000"/>
              </a:lnSpc>
              <a:spcBef>
                <a:spcPct val="20000"/>
              </a:spcBef>
              <a:spcAft>
                <a:spcPts val="0"/>
              </a:spcAft>
              <a:buClrTx/>
              <a:buSzTx/>
              <a:tabLst/>
              <a:defRPr/>
            </a:pPr>
            <a:endParaRPr lang="en-US" sz="1600" b="1" dirty="0">
              <a:solidFill>
                <a:schemeClr val="tx1">
                  <a:lumMod val="75000"/>
                  <a:lumOff val="25000"/>
                </a:schemeClr>
              </a:solidFill>
              <a:latin typeface="+mj-lt"/>
            </a:endParaRPr>
          </a:p>
        </p:txBody>
      </p:sp>
      <p:grpSp>
        <p:nvGrpSpPr>
          <p:cNvPr id="8" name="Group 7"/>
          <p:cNvGrpSpPr/>
          <p:nvPr/>
        </p:nvGrpSpPr>
        <p:grpSpPr>
          <a:xfrm>
            <a:off x="457200" y="2438400"/>
            <a:ext cx="8229600" cy="3857628"/>
            <a:chOff x="457200" y="2619372"/>
            <a:chExt cx="8229600" cy="3857628"/>
          </a:xfrm>
        </p:grpSpPr>
        <p:pic>
          <p:nvPicPr>
            <p:cNvPr id="1028" name="Picture 4"/>
            <p:cNvPicPr>
              <a:picLocks noChangeAspect="1" noChangeArrowheads="1"/>
            </p:cNvPicPr>
            <p:nvPr/>
          </p:nvPicPr>
          <p:blipFill>
            <a:blip r:embed="rId3" cstate="print"/>
            <a:srcRect/>
            <a:stretch>
              <a:fillRect/>
            </a:stretch>
          </p:blipFill>
          <p:spPr bwMode="auto">
            <a:xfrm>
              <a:off x="458787" y="2638425"/>
              <a:ext cx="8228013" cy="3838575"/>
            </a:xfrm>
            <a:prstGeom prst="rect">
              <a:avLst/>
            </a:prstGeom>
            <a:noFill/>
            <a:ln w="9525">
              <a:noFill/>
              <a:miter lim="800000"/>
              <a:headEnd/>
              <a:tailEnd/>
            </a:ln>
          </p:spPr>
        </p:pic>
        <p:sp>
          <p:nvSpPr>
            <p:cNvPr id="19" name="Rectangle 18"/>
            <p:cNvSpPr/>
            <p:nvPr/>
          </p:nvSpPr>
          <p:spPr>
            <a:xfrm>
              <a:off x="457200" y="2619372"/>
              <a:ext cx="8229600" cy="385762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696200" cy="914400"/>
          </a:xfrm>
        </p:spPr>
        <p:txBody>
          <a:bodyPr>
            <a:normAutofit/>
          </a:bodyPr>
          <a:lstStyle/>
          <a:p>
            <a:pPr algn="l"/>
            <a:r>
              <a:rPr lang="en-US" sz="3200" b="1" dirty="0" smtClean="0">
                <a:solidFill>
                  <a:srgbClr val="005BA1"/>
                </a:solidFill>
              </a:rPr>
              <a:t>LRIT Network Coverage</a:t>
            </a:r>
            <a:endParaRPr lang="en-US" sz="3200" b="1" dirty="0">
              <a:solidFill>
                <a:srgbClr val="005BA1"/>
              </a:solidFill>
            </a:endParaRPr>
          </a:p>
        </p:txBody>
      </p:sp>
      <p:sp>
        <p:nvSpPr>
          <p:cNvPr id="6" name="Content Placeholder 2"/>
          <p:cNvSpPr txBox="1">
            <a:spLocks/>
          </p:cNvSpPr>
          <p:nvPr/>
        </p:nvSpPr>
        <p:spPr>
          <a:xfrm>
            <a:off x="914400" y="1524000"/>
            <a:ext cx="7543800" cy="609600"/>
          </a:xfrm>
          <a:prstGeom prst="rect">
            <a:avLst/>
          </a:prstGeom>
        </p:spPr>
        <p:txBody>
          <a:bodyPr vert="horz" lIns="91440" tIns="45720" rIns="91440" bIns="45720" rtlCol="0">
            <a:noAutofit/>
          </a:bodyPr>
          <a:lstStyle/>
          <a:p>
            <a:pPr lvl="0">
              <a:spcBef>
                <a:spcPct val="20000"/>
              </a:spcBef>
              <a:defRPr/>
            </a:pP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Standing orders (requests for LRIT data forwarding)</a:t>
            </a:r>
            <a:r>
              <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a:t>
            </a:r>
            <a:r>
              <a:rPr lang="en-US" sz="1600" b="1" dirty="0" smtClean="0">
                <a:solidFill>
                  <a:schemeClr val="tx1">
                    <a:lumMod val="75000"/>
                    <a:lumOff val="25000"/>
                  </a:schemeClr>
                </a:solidFill>
                <a:latin typeface="+mj-lt"/>
              </a:rPr>
              <a:t>as of </a:t>
            </a:r>
            <a:r>
              <a:rPr kumimoji="0" lang="en-US" sz="16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October</a:t>
            </a:r>
            <a:r>
              <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2010 </a:t>
            </a:r>
            <a:br>
              <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rPr>
            </a:br>
            <a:r>
              <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rPr>
              <a:t>LRIT positions are </a:t>
            </a:r>
            <a:r>
              <a:rPr lang="en-US" sz="1600" b="1" dirty="0" smtClean="0">
                <a:solidFill>
                  <a:schemeClr val="tx1">
                    <a:lumMod val="75000"/>
                    <a:lumOff val="25000"/>
                  </a:schemeClr>
                </a:solidFill>
              </a:rPr>
              <a:t>automatically </a:t>
            </a:r>
            <a:r>
              <a:rPr kumimoji="0" lang="en-US" sz="1600" b="1" i="0" u="none" strike="noStrike" kern="1200" cap="none" spc="0" normalizeH="0" noProof="0" dirty="0" smtClean="0">
                <a:ln>
                  <a:noFill/>
                </a:ln>
                <a:solidFill>
                  <a:schemeClr val="tx1">
                    <a:lumMod val="75000"/>
                    <a:lumOff val="25000"/>
                  </a:schemeClr>
                </a:solidFill>
                <a:effectLst/>
                <a:uLnTx/>
                <a:uFillTx/>
                <a:latin typeface="+mj-lt"/>
                <a:ea typeface="+mn-ea"/>
                <a:cs typeface="+mn-cs"/>
              </a:rPr>
              <a:t>forwarded to the coastal </a:t>
            </a:r>
            <a:r>
              <a:rPr kumimoji="0" lang="en-US" sz="1600" b="1" i="0" u="none" strike="noStrike" kern="1200" cap="none" spc="0" normalizeH="0" noProof="0" smtClean="0">
                <a:ln>
                  <a:noFill/>
                </a:ln>
                <a:solidFill>
                  <a:schemeClr val="tx1">
                    <a:lumMod val="75000"/>
                    <a:lumOff val="25000"/>
                  </a:schemeClr>
                </a:solidFill>
                <a:effectLst/>
                <a:uLnTx/>
                <a:uFillTx/>
                <a:latin typeface="+mj-lt"/>
                <a:ea typeface="+mn-ea"/>
                <a:cs typeface="+mn-cs"/>
              </a:rPr>
              <a:t>administrations shown</a:t>
            </a:r>
            <a:endParaRPr lang="en-US" sz="1600" b="1" dirty="0" smtClean="0">
              <a:solidFill>
                <a:schemeClr val="tx1">
                  <a:lumMod val="75000"/>
                  <a:lumOff val="25000"/>
                </a:schemeClr>
              </a:solidFill>
              <a:latin typeface="+mj-lt"/>
            </a:endParaRPr>
          </a:p>
          <a:p>
            <a:pPr marL="0" marR="0" lvl="0" indent="0" defTabSz="914400" rtl="0" eaLnBrk="1" fontAlgn="auto" latinLnBrk="0" hangingPunct="1">
              <a:lnSpc>
                <a:spcPct val="100000"/>
              </a:lnSpc>
              <a:spcBef>
                <a:spcPct val="20000"/>
              </a:spcBef>
              <a:spcAft>
                <a:spcPts val="0"/>
              </a:spcAft>
              <a:buClrTx/>
              <a:buSzTx/>
              <a:tabLst/>
              <a:defRPr/>
            </a:pPr>
            <a:endParaRPr lang="en-US" sz="1600" b="1" dirty="0">
              <a:solidFill>
                <a:schemeClr val="tx1">
                  <a:lumMod val="75000"/>
                  <a:lumOff val="25000"/>
                </a:schemeClr>
              </a:solidFill>
              <a:latin typeface="+mj-lt"/>
            </a:endParaRPr>
          </a:p>
        </p:txBody>
      </p:sp>
      <p:grpSp>
        <p:nvGrpSpPr>
          <p:cNvPr id="8" name="Group 7"/>
          <p:cNvGrpSpPr/>
          <p:nvPr/>
        </p:nvGrpSpPr>
        <p:grpSpPr>
          <a:xfrm>
            <a:off x="457200" y="2438400"/>
            <a:ext cx="8229600" cy="3844423"/>
            <a:chOff x="457200" y="2181225"/>
            <a:chExt cx="8229600" cy="3844423"/>
          </a:xfrm>
        </p:grpSpPr>
        <p:pic>
          <p:nvPicPr>
            <p:cNvPr id="7" name="Picture 6" descr="Standing Orders_new.JPG"/>
            <p:cNvPicPr>
              <a:picLocks noChangeAspect="1"/>
            </p:cNvPicPr>
            <p:nvPr/>
          </p:nvPicPr>
          <p:blipFill>
            <a:blip r:embed="rId3" cstate="print"/>
            <a:stretch>
              <a:fillRect/>
            </a:stretch>
          </p:blipFill>
          <p:spPr>
            <a:xfrm>
              <a:off x="457200" y="2181225"/>
              <a:ext cx="8229600" cy="3844423"/>
            </a:xfrm>
            <a:prstGeom prst="rect">
              <a:avLst/>
            </a:prstGeom>
          </p:spPr>
        </p:pic>
        <p:sp>
          <p:nvSpPr>
            <p:cNvPr id="5" name="Rectangle 4"/>
            <p:cNvSpPr/>
            <p:nvPr/>
          </p:nvSpPr>
          <p:spPr>
            <a:xfrm>
              <a:off x="457200" y="2190748"/>
              <a:ext cx="8229600" cy="382905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696200" cy="914400"/>
          </a:xfrm>
        </p:spPr>
        <p:txBody>
          <a:bodyPr>
            <a:normAutofit/>
          </a:bodyPr>
          <a:lstStyle/>
          <a:p>
            <a:pPr algn="l"/>
            <a:r>
              <a:rPr lang="en-US" sz="3200" b="1" dirty="0" smtClean="0">
                <a:solidFill>
                  <a:srgbClr val="005BA1"/>
                </a:solidFill>
              </a:rPr>
              <a:t>LRIT Network Coverage</a:t>
            </a:r>
            <a:endParaRPr lang="en-US" sz="3200" b="1" dirty="0">
              <a:solidFill>
                <a:srgbClr val="005BA1"/>
              </a:solidFill>
            </a:endParaRPr>
          </a:p>
        </p:txBody>
      </p:sp>
      <p:sp>
        <p:nvSpPr>
          <p:cNvPr id="6" name="Content Placeholder 2"/>
          <p:cNvSpPr txBox="1">
            <a:spLocks/>
          </p:cNvSpPr>
          <p:nvPr/>
        </p:nvSpPr>
        <p:spPr>
          <a:xfrm>
            <a:off x="914400" y="1524000"/>
            <a:ext cx="7543800" cy="6096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r>
              <a:rPr lang="en-US" sz="1600" b="1" dirty="0" smtClean="0">
                <a:solidFill>
                  <a:schemeClr val="tx1">
                    <a:lumMod val="75000"/>
                    <a:lumOff val="25000"/>
                  </a:schemeClr>
                </a:solidFill>
                <a:latin typeface="+mj-lt"/>
              </a:rPr>
              <a:t>An estimated 30,000 ships are tracked daily on the LRIT Network</a:t>
            </a:r>
            <a:br>
              <a:rPr lang="en-US" sz="1600" b="1" dirty="0" smtClean="0">
                <a:solidFill>
                  <a:schemeClr val="tx1">
                    <a:lumMod val="75000"/>
                    <a:lumOff val="25000"/>
                  </a:schemeClr>
                </a:solidFill>
                <a:latin typeface="+mj-lt"/>
              </a:rPr>
            </a:br>
            <a:r>
              <a:rPr lang="en-US" sz="1600" b="1" dirty="0" smtClean="0">
                <a:solidFill>
                  <a:schemeClr val="tx1">
                    <a:lumMod val="75000"/>
                    <a:lumOff val="25000"/>
                  </a:schemeClr>
                </a:solidFill>
                <a:latin typeface="+mj-lt"/>
              </a:rPr>
              <a:t>Over 6,000 of these are monitored by Absolute Maritime Tracking Services </a:t>
            </a:r>
            <a:r>
              <a:rPr lang="en-US" sz="1600" dirty="0" smtClean="0">
                <a:solidFill>
                  <a:schemeClr val="tx1">
                    <a:lumMod val="75000"/>
                    <a:lumOff val="25000"/>
                  </a:schemeClr>
                </a:solidFill>
                <a:latin typeface="+mj-lt"/>
              </a:rPr>
              <a:t>(as shown)</a:t>
            </a:r>
          </a:p>
          <a:p>
            <a:pPr marL="0" marR="0" lvl="0" indent="0" defTabSz="914400" rtl="0" eaLnBrk="1" fontAlgn="auto" latinLnBrk="0" hangingPunct="1">
              <a:lnSpc>
                <a:spcPct val="100000"/>
              </a:lnSpc>
              <a:spcBef>
                <a:spcPct val="20000"/>
              </a:spcBef>
              <a:spcAft>
                <a:spcPts val="0"/>
              </a:spcAft>
              <a:buClrTx/>
              <a:buSzTx/>
              <a:tabLst/>
              <a:defRPr/>
            </a:pPr>
            <a:endParaRPr lang="en-US" sz="1600" b="1" dirty="0">
              <a:solidFill>
                <a:schemeClr val="tx1">
                  <a:lumMod val="75000"/>
                  <a:lumOff val="25000"/>
                </a:schemeClr>
              </a:solidFill>
              <a:latin typeface="+mj-lt"/>
            </a:endParaRPr>
          </a:p>
        </p:txBody>
      </p:sp>
      <p:grpSp>
        <p:nvGrpSpPr>
          <p:cNvPr id="7" name="Group 6"/>
          <p:cNvGrpSpPr/>
          <p:nvPr/>
        </p:nvGrpSpPr>
        <p:grpSpPr>
          <a:xfrm>
            <a:off x="457200" y="2438400"/>
            <a:ext cx="8229600" cy="3829052"/>
            <a:chOff x="457200" y="2190748"/>
            <a:chExt cx="8229600" cy="3829052"/>
          </a:xfrm>
        </p:grpSpPr>
        <p:pic>
          <p:nvPicPr>
            <p:cNvPr id="3074" name="Picture 2"/>
            <p:cNvPicPr>
              <a:picLocks noChangeAspect="1" noChangeArrowheads="1"/>
            </p:cNvPicPr>
            <p:nvPr/>
          </p:nvPicPr>
          <p:blipFill>
            <a:blip r:embed="rId3" cstate="print"/>
            <a:srcRect/>
            <a:stretch>
              <a:fillRect/>
            </a:stretch>
          </p:blipFill>
          <p:spPr bwMode="auto">
            <a:xfrm>
              <a:off x="457200" y="2209800"/>
              <a:ext cx="8228013" cy="3810000"/>
            </a:xfrm>
            <a:prstGeom prst="rect">
              <a:avLst/>
            </a:prstGeom>
            <a:noFill/>
            <a:ln w="9525">
              <a:noFill/>
              <a:miter lim="800000"/>
              <a:headEnd/>
              <a:tailEnd/>
            </a:ln>
          </p:spPr>
        </p:pic>
        <p:sp>
          <p:nvSpPr>
            <p:cNvPr id="5" name="Rectangle 4"/>
            <p:cNvSpPr/>
            <p:nvPr/>
          </p:nvSpPr>
          <p:spPr>
            <a:xfrm>
              <a:off x="457200" y="2190748"/>
              <a:ext cx="8229600" cy="382905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1524000"/>
            <a:ext cx="4724400" cy="914400"/>
          </a:xfrm>
        </p:spPr>
        <p:txBody>
          <a:bodyPr>
            <a:noAutofit/>
          </a:bodyPr>
          <a:lstStyle/>
          <a:p>
            <a:pPr algn="l"/>
            <a:r>
              <a:rPr lang="en-US" sz="2700" b="1" dirty="0" smtClean="0">
                <a:solidFill>
                  <a:srgbClr val="005BA1"/>
                </a:solidFill>
              </a:rPr>
              <a:t>LRIT for Flag Administrations</a:t>
            </a:r>
            <a:endParaRPr lang="en-US" sz="2700" b="1" dirty="0">
              <a:solidFill>
                <a:srgbClr val="005BA1"/>
              </a:solidFill>
            </a:endParaRPr>
          </a:p>
        </p:txBody>
      </p:sp>
      <p:sp>
        <p:nvSpPr>
          <p:cNvPr id="23" name="Right Triangle 22"/>
          <p:cNvSpPr/>
          <p:nvPr/>
        </p:nvSpPr>
        <p:spPr>
          <a:xfrm rot="13405601">
            <a:off x="4398303" y="2605161"/>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552950" y="2483584"/>
            <a:ext cx="4133850" cy="2246769"/>
          </a:xfrm>
          <a:prstGeom prst="rect">
            <a:avLst/>
          </a:prstGeom>
          <a:noFill/>
        </p:spPr>
        <p:txBody>
          <a:bodyPr wrap="square" rtlCol="0">
            <a:spAutoFit/>
          </a:bodyPr>
          <a:lstStyle/>
          <a:p>
            <a:r>
              <a:rPr lang="en-US" sz="2000" b="1" dirty="0" smtClean="0">
                <a:solidFill>
                  <a:schemeClr val="tx1">
                    <a:lumMod val="75000"/>
                    <a:lumOff val="25000"/>
                  </a:schemeClr>
                </a:solidFill>
              </a:rPr>
              <a:t>Application Service Provider</a:t>
            </a:r>
          </a:p>
          <a:p>
            <a:endParaRPr lang="en-US" sz="2000" b="1" dirty="0" smtClean="0">
              <a:solidFill>
                <a:schemeClr val="tx1">
                  <a:lumMod val="75000"/>
                  <a:lumOff val="25000"/>
                </a:schemeClr>
              </a:solidFill>
            </a:endParaRPr>
          </a:p>
          <a:p>
            <a:r>
              <a:rPr lang="en-US" sz="2000" b="1" dirty="0" smtClean="0">
                <a:solidFill>
                  <a:schemeClr val="tx1">
                    <a:lumMod val="75000"/>
                    <a:lumOff val="25000"/>
                  </a:schemeClr>
                </a:solidFill>
              </a:rPr>
              <a:t>National Data Center Operator</a:t>
            </a:r>
          </a:p>
          <a:p>
            <a:endParaRPr lang="en-US" sz="2000" b="1" dirty="0" smtClean="0">
              <a:solidFill>
                <a:schemeClr val="tx1">
                  <a:lumMod val="75000"/>
                  <a:lumOff val="25000"/>
                </a:schemeClr>
              </a:solidFill>
            </a:endParaRPr>
          </a:p>
          <a:p>
            <a:r>
              <a:rPr lang="en-US" sz="2000" b="1" dirty="0" smtClean="0">
                <a:solidFill>
                  <a:schemeClr val="tx1">
                    <a:lumMod val="75000"/>
                    <a:lumOff val="25000"/>
                  </a:schemeClr>
                </a:solidFill>
              </a:rPr>
              <a:t>24 x 7 Operations Center</a:t>
            </a:r>
          </a:p>
          <a:p>
            <a:endParaRPr lang="en-US" sz="2000" b="1" dirty="0" smtClean="0">
              <a:solidFill>
                <a:schemeClr val="tx1">
                  <a:lumMod val="75000"/>
                  <a:lumOff val="25000"/>
                </a:schemeClr>
              </a:solidFill>
            </a:endParaRPr>
          </a:p>
          <a:p>
            <a:r>
              <a:rPr lang="en-US" sz="2000" b="1" dirty="0" smtClean="0">
                <a:solidFill>
                  <a:schemeClr val="tx1">
                    <a:lumMod val="75000"/>
                    <a:lumOff val="25000"/>
                  </a:schemeClr>
                </a:solidFill>
              </a:rPr>
              <a:t>The Fleet Information System</a:t>
            </a:r>
            <a:endParaRPr lang="en-US" sz="2000" b="1" dirty="0">
              <a:solidFill>
                <a:schemeClr val="tx1">
                  <a:lumMod val="75000"/>
                  <a:lumOff val="25000"/>
                </a:schemeClr>
              </a:solidFill>
            </a:endParaRPr>
          </a:p>
        </p:txBody>
      </p:sp>
      <p:sp>
        <p:nvSpPr>
          <p:cNvPr id="25" name="Right Triangle 24"/>
          <p:cNvSpPr/>
          <p:nvPr/>
        </p:nvSpPr>
        <p:spPr>
          <a:xfrm rot="13405601">
            <a:off x="4399338" y="3225322"/>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p:cNvSpPr/>
          <p:nvPr/>
        </p:nvSpPr>
        <p:spPr>
          <a:xfrm rot="13405601">
            <a:off x="4407828" y="3853972"/>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rot="5400000">
            <a:off x="1066799" y="3629027"/>
            <a:ext cx="6172200" cy="0"/>
          </a:xfrm>
          <a:prstGeom prst="line">
            <a:avLst/>
          </a:prstGeom>
          <a:ln w="19050">
            <a:solidFill>
              <a:schemeClr val="tx1">
                <a:lumMod val="75000"/>
                <a:lumOff val="25000"/>
              </a:schemeClr>
            </a:solidFill>
          </a:ln>
          <a:effectLst>
            <a:outerShdw blurRad="50800" dist="50800" dir="2700000" algn="tl" rotWithShape="0">
              <a:prstClr val="black">
                <a:alpha val="51000"/>
              </a:prstClr>
            </a:outerShdw>
          </a:effectLst>
        </p:spPr>
        <p:style>
          <a:lnRef idx="1">
            <a:schemeClr val="dk1"/>
          </a:lnRef>
          <a:fillRef idx="0">
            <a:schemeClr val="dk1"/>
          </a:fillRef>
          <a:effectRef idx="0">
            <a:schemeClr val="dk1"/>
          </a:effectRef>
          <a:fontRef idx="minor">
            <a:schemeClr val="tx1"/>
          </a:fontRef>
        </p:style>
      </p:cxnSp>
      <p:sp>
        <p:nvSpPr>
          <p:cNvPr id="11" name="Right Triangle 10"/>
          <p:cNvSpPr/>
          <p:nvPr/>
        </p:nvSpPr>
        <p:spPr>
          <a:xfrm rot="13405601">
            <a:off x="4407828" y="4440712"/>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cstate="print"/>
          <a:srcRect/>
          <a:stretch>
            <a:fillRect/>
          </a:stretch>
        </p:blipFill>
        <p:spPr bwMode="auto">
          <a:xfrm>
            <a:off x="0" y="542925"/>
            <a:ext cx="4171950" cy="61912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696200" cy="914400"/>
          </a:xfrm>
        </p:spPr>
        <p:txBody>
          <a:bodyPr>
            <a:normAutofit/>
          </a:bodyPr>
          <a:lstStyle/>
          <a:p>
            <a:pPr algn="l"/>
            <a:r>
              <a:rPr lang="en-US" sz="3200" b="1" dirty="0" smtClean="0">
                <a:solidFill>
                  <a:srgbClr val="005BA1"/>
                </a:solidFill>
              </a:rPr>
              <a:t>Application Service Provider</a:t>
            </a:r>
            <a:endParaRPr lang="en-US" sz="3200" b="1" dirty="0">
              <a:solidFill>
                <a:srgbClr val="005BA1"/>
              </a:solidFill>
            </a:endParaRPr>
          </a:p>
        </p:txBody>
      </p:sp>
      <p:sp>
        <p:nvSpPr>
          <p:cNvPr id="6" name="Content Placeholder 2"/>
          <p:cNvSpPr txBox="1">
            <a:spLocks/>
          </p:cNvSpPr>
          <p:nvPr/>
        </p:nvSpPr>
        <p:spPr>
          <a:xfrm>
            <a:off x="800100" y="1524000"/>
            <a:ext cx="4495800" cy="4876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The Application Service</a:t>
            </a:r>
            <a:r>
              <a:rPr kumimoji="0" lang="en-US" sz="14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Provider (ASP) receives position data and coordinates reported by shipboard equipment</a:t>
            </a:r>
          </a:p>
          <a:p>
            <a:pPr marL="0" marR="0" lvl="0" indent="0" defTabSz="914400" rtl="0" eaLnBrk="1" fontAlgn="auto" latinLnBrk="0" hangingPunct="1">
              <a:lnSpc>
                <a:spcPct val="100000"/>
              </a:lnSpc>
              <a:spcAft>
                <a:spcPts val="0"/>
              </a:spcAft>
              <a:buClrTx/>
              <a:buSzTx/>
              <a:tabLst/>
              <a:defRPr/>
            </a:pPr>
            <a:endParaRPr lang="en-US" sz="1400" b="1" dirty="0" smtClean="0">
              <a:solidFill>
                <a:schemeClr val="tx1">
                  <a:lumMod val="75000"/>
                  <a:lumOff val="25000"/>
                </a:schemeClr>
              </a:solidFill>
              <a:latin typeface="+mj-lt"/>
            </a:endParaRPr>
          </a:p>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mj-lt"/>
              </a:rPr>
              <a:t>We provide a full range of services both as the Recognized ASP and Testing ASP for LRIT Conformance Testing</a:t>
            </a:r>
          </a:p>
          <a:p>
            <a:pPr lvl="0">
              <a:defRPr/>
            </a:pPr>
            <a:endParaRPr lang="en-US" sz="1400" b="1" dirty="0" smtClean="0">
              <a:solidFill>
                <a:schemeClr val="tx1">
                  <a:lumMod val="75000"/>
                  <a:lumOff val="25000"/>
                </a:schemeClr>
              </a:solidFill>
            </a:endParaRPr>
          </a:p>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mj-lt"/>
              </a:rPr>
              <a:t>Our ASP is compatible with all major makes/models of LRIT shipboard equipment on both Inmarsat and Iridium</a:t>
            </a:r>
          </a:p>
          <a:p>
            <a:pPr lvl="0">
              <a:defRPr/>
            </a:pPr>
            <a:endParaRPr lang="en-US" sz="1400" b="1" dirty="0" smtClean="0">
              <a:solidFill>
                <a:schemeClr val="tx1">
                  <a:lumMod val="75000"/>
                  <a:lumOff val="25000"/>
                </a:schemeClr>
              </a:solidFill>
            </a:endParaRPr>
          </a:p>
          <a:p>
            <a:pPr marL="0" marR="0" lvl="0" indent="0" defTabSz="914400" rtl="0" eaLnBrk="1" fontAlgn="auto" latinLnBrk="0" hangingPunct="1">
              <a:lnSpc>
                <a:spcPct val="100000"/>
              </a:lnSpc>
              <a:spcBef>
                <a:spcPct val="20000"/>
              </a:spcBef>
              <a:spcAft>
                <a:spcPts val="0"/>
              </a:spcAft>
              <a:buClrTx/>
              <a:buSzTx/>
              <a:tabLst/>
              <a:defRPr/>
            </a:pPr>
            <a:r>
              <a:rPr lang="en-US" sz="1400" b="1" dirty="0" smtClean="0">
                <a:solidFill>
                  <a:schemeClr val="tx1">
                    <a:lumMod val="75000"/>
                    <a:lumOff val="25000"/>
                  </a:schemeClr>
                </a:solidFill>
                <a:latin typeface="+mj-lt"/>
              </a:rPr>
              <a:t>Each Shipboard Device is thoroughly tested before use, via an automated Conformance Testing procedure</a:t>
            </a:r>
            <a:endParaRPr lang="en-US" sz="1400" b="1" dirty="0">
              <a:solidFill>
                <a:schemeClr val="tx1">
                  <a:lumMod val="75000"/>
                  <a:lumOff val="25000"/>
                </a:schemeClr>
              </a:solidFill>
              <a:latin typeface="+mj-lt"/>
            </a:endParaRPr>
          </a:p>
        </p:txBody>
      </p:sp>
      <p:sp>
        <p:nvSpPr>
          <p:cNvPr id="7" name="Right Triangle 6"/>
          <p:cNvSpPr/>
          <p:nvPr/>
        </p:nvSpPr>
        <p:spPr>
          <a:xfrm rot="13405601">
            <a:off x="626756" y="1608513"/>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rot="13405601">
            <a:off x="635927" y="231232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13405601">
            <a:off x="635928" y="2988603"/>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Group 4"/>
          <p:cNvGraphicFramePr>
            <a:graphicFrameLocks noGrp="1"/>
          </p:cNvGraphicFramePr>
          <p:nvPr/>
        </p:nvGraphicFramePr>
        <p:xfrm>
          <a:off x="685800" y="4572000"/>
          <a:ext cx="4572000" cy="1905000"/>
        </p:xfrm>
        <a:graphic>
          <a:graphicData uri="http://schemas.openxmlformats.org/drawingml/2006/table">
            <a:tbl>
              <a:tblPr>
                <a:solidFill>
                  <a:srgbClr val="F7FCFF"/>
                </a:solidFill>
                <a:tableStyleId>{3C2FFA5D-87B4-456A-9821-1D502468CF0F}</a:tableStyleId>
              </a:tblPr>
              <a:tblGrid>
                <a:gridCol w="3364992"/>
                <a:gridCol w="1207008"/>
              </a:tblGrid>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solidFill>
                            <a:schemeClr val="tx1"/>
                          </a:solidFill>
                          <a:effectLst/>
                          <a:sym typeface="Arial" charset="0"/>
                        </a:rPr>
                        <a:t>  Ships Registered by AMTS</a:t>
                      </a:r>
                      <a:endParaRPr kumimoji="0" lang="en-US" sz="1600" b="1" i="0" u="none" strike="noStrike" cap="none" normalizeH="0" baseline="0" dirty="0" smtClean="0">
                        <a:ln>
                          <a:noFill/>
                        </a:ln>
                        <a:solidFill>
                          <a:schemeClr val="tx1"/>
                        </a:solidFill>
                        <a:effectLst/>
                        <a:latin typeface="+mj-lt"/>
                        <a:ea typeface="ヒラギノ角ゴ ProN W3" charset="0"/>
                        <a:cs typeface="ヒラギノ角ゴ ProN W3" charset="0"/>
                        <a:sym typeface="Arial" charset="0"/>
                      </a:endParaRPr>
                    </a:p>
                  </a:txBody>
                  <a:tcPr marL="47244" marR="47244" marT="47244" marB="47244" horzOverflow="overflow">
                    <a:noFill/>
                  </a:tcPr>
                </a:tc>
                <a:tc>
                  <a:txBody>
                    <a:bodyPr/>
                    <a:lstStyle/>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solidFill>
                            <a:schemeClr val="tx1"/>
                          </a:solidFill>
                          <a:effectLst/>
                          <a:sym typeface="Arial" charset="0"/>
                        </a:rPr>
                        <a:t>8,248</a:t>
                      </a:r>
                      <a:endParaRPr kumimoji="0" lang="en-US" sz="1600" b="1" i="0" u="none" strike="noStrike" cap="none" normalizeH="0" baseline="0" dirty="0" smtClean="0">
                        <a:ln>
                          <a:noFill/>
                        </a:ln>
                        <a:solidFill>
                          <a:schemeClr val="tx1"/>
                        </a:solidFill>
                        <a:effectLst/>
                        <a:latin typeface="+mj-lt"/>
                        <a:ea typeface="ヒラギノ角ゴ ProN W3" charset="0"/>
                        <a:cs typeface="ヒラギノ角ゴ ProN W3" charset="0"/>
                        <a:sym typeface="Arial" charset="0"/>
                      </a:endParaRPr>
                    </a:p>
                  </a:txBody>
                  <a:tcPr marL="47244" marR="47244" marT="47244" marB="47244" horzOverflow="overflow">
                    <a:noFill/>
                  </a:tcPr>
                </a:tc>
              </a:tr>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solidFill>
                            <a:schemeClr val="tx1"/>
                          </a:solidFill>
                          <a:effectLst/>
                          <a:sym typeface="Arial" charset="0"/>
                        </a:rPr>
                        <a:t>  Successful Conformance Tests</a:t>
                      </a:r>
                      <a:endParaRPr kumimoji="0" lang="en-US" sz="1600" b="1" i="0" u="none" strike="noStrike" cap="none" normalizeH="0" baseline="0" dirty="0" smtClean="0">
                        <a:ln>
                          <a:noFill/>
                        </a:ln>
                        <a:solidFill>
                          <a:schemeClr val="tx1"/>
                        </a:solidFill>
                        <a:effectLst/>
                        <a:latin typeface="+mj-lt"/>
                        <a:ea typeface="ヒラギノ角ゴ ProN W3" charset="0"/>
                        <a:cs typeface="ヒラギノ角ゴ ProN W3" charset="0"/>
                        <a:sym typeface="Arial" charset="0"/>
                      </a:endParaRPr>
                    </a:p>
                  </a:txBody>
                  <a:tcPr marL="47244" marR="47244" marT="47244" marB="47244" horzOverflow="overflow">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7,185</a:t>
                      </a:r>
                      <a:endParaRPr lang="en-US" sz="1600" b="1" dirty="0" smtClean="0">
                        <a:solidFill>
                          <a:schemeClr val="tx1"/>
                        </a:solidFill>
                        <a:latin typeface="+mj-lt"/>
                      </a:endParaRPr>
                    </a:p>
                  </a:txBody>
                  <a:tcPr marL="47244" marR="47244" marT="47244" marB="47244" horzOverflow="overflow">
                    <a:noFill/>
                  </a:tcPr>
                </a:tc>
              </a:tr>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solidFill>
                            <a:schemeClr val="tx1"/>
                          </a:solidFill>
                          <a:effectLst/>
                          <a:sym typeface="Arial" charset="0"/>
                        </a:rPr>
                        <a:t>  Commands to Shipboard Equipment</a:t>
                      </a:r>
                      <a:endParaRPr kumimoji="0" lang="en-US" sz="1600" b="1" i="0" u="none" strike="noStrike" cap="none" normalizeH="0" baseline="0" dirty="0" smtClean="0">
                        <a:ln>
                          <a:noFill/>
                        </a:ln>
                        <a:solidFill>
                          <a:schemeClr val="tx1"/>
                        </a:solidFill>
                        <a:effectLst/>
                        <a:latin typeface="+mj-lt"/>
                        <a:ea typeface="ヒラギノ角ゴ ProN W3" charset="0"/>
                        <a:cs typeface="ヒラギノ角ゴ ProN W3" charset="0"/>
                        <a:sym typeface="Arial" charset="0"/>
                      </a:endParaRPr>
                    </a:p>
                  </a:txBody>
                  <a:tcPr marL="47244" marR="47244" marT="47244" marB="47244" horzOverflow="overflow">
                    <a:noFill/>
                  </a:tcPr>
                </a:tc>
                <a:tc>
                  <a:txBody>
                    <a:bodyPr/>
                    <a:lstStyle/>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solidFill>
                            <a:schemeClr val="tx1"/>
                          </a:solidFill>
                          <a:effectLst/>
                          <a:sym typeface="Arial" charset="0"/>
                        </a:rPr>
                        <a:t>250,000+</a:t>
                      </a:r>
                      <a:endParaRPr kumimoji="0" lang="en-US" sz="1600" b="1" i="0" u="none" strike="noStrike" cap="none" normalizeH="0" baseline="0" dirty="0" smtClean="0">
                        <a:ln>
                          <a:noFill/>
                        </a:ln>
                        <a:solidFill>
                          <a:schemeClr val="tx1"/>
                        </a:solidFill>
                        <a:effectLst/>
                        <a:latin typeface="+mj-lt"/>
                        <a:ea typeface="ヒラギノ角ゴ ProN W3" charset="0"/>
                        <a:cs typeface="ヒラギノ角ゴ ProN W3" charset="0"/>
                        <a:sym typeface="Arial" charset="0"/>
                      </a:endParaRPr>
                    </a:p>
                  </a:txBody>
                  <a:tcPr marL="47244" marR="47244" marT="47244" marB="47244" horzOverflow="overflow">
                    <a:noFill/>
                  </a:tcPr>
                </a:tc>
              </a:tr>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solidFill>
                            <a:schemeClr val="tx1"/>
                          </a:solidFill>
                          <a:effectLst/>
                          <a:sym typeface="Arial" charset="0"/>
                        </a:rPr>
                        <a:t>  Average Daily Position Reporting</a:t>
                      </a:r>
                      <a:endParaRPr kumimoji="0" lang="en-US" sz="1600" b="1" i="0" u="none" strike="noStrike" cap="none" normalizeH="0" baseline="0" dirty="0" smtClean="0">
                        <a:ln>
                          <a:noFill/>
                        </a:ln>
                        <a:solidFill>
                          <a:schemeClr val="tx1"/>
                        </a:solidFill>
                        <a:effectLst/>
                        <a:latin typeface="+mj-lt"/>
                        <a:ea typeface="ヒラギノ角ゴ ProN W3" charset="0"/>
                        <a:cs typeface="ヒラギノ角ゴ ProN W3" charset="0"/>
                        <a:sym typeface="Arial" charset="0"/>
                      </a:endParaRPr>
                    </a:p>
                  </a:txBody>
                  <a:tcPr marL="47244" marR="47244" marT="47244" marB="47244" horzOverflow="overflow">
                    <a:noFill/>
                  </a:tcPr>
                </a:tc>
                <a:tc>
                  <a:txBody>
                    <a:bodyPr/>
                    <a:lstStyle/>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solidFill>
                            <a:schemeClr val="tx1"/>
                          </a:solidFill>
                          <a:effectLst/>
                          <a:sym typeface="Arial" charset="0"/>
                        </a:rPr>
                        <a:t>22,000+</a:t>
                      </a:r>
                      <a:endParaRPr kumimoji="0" lang="en-US" sz="1600" b="1" i="0" u="none" strike="noStrike" cap="none" normalizeH="0" baseline="0" dirty="0" smtClean="0">
                        <a:ln>
                          <a:noFill/>
                        </a:ln>
                        <a:solidFill>
                          <a:schemeClr val="tx1"/>
                        </a:solidFill>
                        <a:effectLst/>
                        <a:latin typeface="+mj-lt"/>
                        <a:ea typeface="ヒラギノ角ゴ ProN W3" charset="0"/>
                        <a:cs typeface="ヒラギノ角ゴ ProN W3" charset="0"/>
                        <a:sym typeface="Arial" charset="0"/>
                      </a:endParaRPr>
                    </a:p>
                  </a:txBody>
                  <a:tcPr marL="47244" marR="47244" marT="47244" marB="47244" horzOverflow="overflow">
                    <a:noFill/>
                  </a:tcPr>
                </a:tc>
              </a:tr>
              <a:tr h="381000">
                <a:tc>
                  <a:txBody>
                    <a:bodyPr/>
                    <a:lstStyle/>
                    <a:p>
                      <a:r>
                        <a:rPr lang="en-US" sz="1600" b="1" dirty="0" smtClean="0">
                          <a:solidFill>
                            <a:schemeClr val="tx1"/>
                          </a:solidFill>
                        </a:rPr>
                        <a:t>  Total LRIT Positions</a:t>
                      </a:r>
                      <a:r>
                        <a:rPr lang="en-US" sz="1600" b="1" baseline="0" dirty="0" smtClean="0">
                          <a:solidFill>
                            <a:schemeClr val="tx1"/>
                          </a:solidFill>
                        </a:rPr>
                        <a:t> Received</a:t>
                      </a:r>
                      <a:endParaRPr lang="en-US" sz="1600" b="1" dirty="0">
                        <a:solidFill>
                          <a:schemeClr val="tx1"/>
                        </a:solidFill>
                      </a:endParaRPr>
                    </a:p>
                  </a:txBody>
                  <a:tcPr marL="47244" marR="47244" marT="47244" marB="47244" horzOverflow="overflow">
                    <a:noFill/>
                  </a:tcPr>
                </a:tc>
                <a:tc>
                  <a:txBody>
                    <a:bodyPr/>
                    <a:lstStyle/>
                    <a:p>
                      <a:pPr algn="r"/>
                      <a:r>
                        <a:rPr lang="en-US" sz="1600" b="1" dirty="0" smtClean="0">
                          <a:solidFill>
                            <a:schemeClr val="tx1"/>
                          </a:solidFill>
                        </a:rPr>
                        <a:t>10,000,000+</a:t>
                      </a:r>
                      <a:endParaRPr lang="en-US" sz="1600" b="1" dirty="0">
                        <a:solidFill>
                          <a:schemeClr val="tx1"/>
                        </a:solidFill>
                      </a:endParaRPr>
                    </a:p>
                  </a:txBody>
                  <a:tcPr marL="47244" marR="47244" marT="47244" marB="47244" horzOverflow="overflow">
                    <a:noFill/>
                  </a:tcPr>
                </a:tc>
              </a:tr>
            </a:tbl>
          </a:graphicData>
        </a:graphic>
      </p:graphicFrame>
      <p:sp>
        <p:nvSpPr>
          <p:cNvPr id="11" name="Right Triangle 10"/>
          <p:cNvSpPr/>
          <p:nvPr/>
        </p:nvSpPr>
        <p:spPr>
          <a:xfrm rot="13405601">
            <a:off x="635927" y="3665913"/>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3" cstate="print"/>
          <a:srcRect/>
          <a:stretch>
            <a:fillRect/>
          </a:stretch>
        </p:blipFill>
        <p:spPr bwMode="auto">
          <a:xfrm>
            <a:off x="5486400" y="1581150"/>
            <a:ext cx="3238500" cy="23812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486400" y="4105462"/>
            <a:ext cx="3251200" cy="23905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696200" cy="914400"/>
          </a:xfrm>
        </p:spPr>
        <p:txBody>
          <a:bodyPr>
            <a:normAutofit/>
          </a:bodyPr>
          <a:lstStyle/>
          <a:p>
            <a:pPr algn="l"/>
            <a:r>
              <a:rPr lang="en-US" sz="3200" b="1" dirty="0" smtClean="0">
                <a:solidFill>
                  <a:srgbClr val="005BA1"/>
                </a:solidFill>
              </a:rPr>
              <a:t>LRIT National Data Center</a:t>
            </a:r>
            <a:endParaRPr lang="en-US" sz="3200" b="1" dirty="0">
              <a:solidFill>
                <a:srgbClr val="005BA1"/>
              </a:solidFill>
            </a:endParaRPr>
          </a:p>
        </p:txBody>
      </p:sp>
      <p:sp>
        <p:nvSpPr>
          <p:cNvPr id="6" name="Content Placeholder 2"/>
          <p:cNvSpPr txBox="1">
            <a:spLocks/>
          </p:cNvSpPr>
          <p:nvPr/>
        </p:nvSpPr>
        <p:spPr>
          <a:xfrm>
            <a:off x="790575" y="1524000"/>
            <a:ext cx="4648200" cy="34290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The</a:t>
            </a:r>
            <a:r>
              <a:rPr kumimoji="0" lang="en-US" sz="14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Datacenter processes LRIT position reports to determine which reports </a:t>
            </a:r>
            <a:r>
              <a:rPr lang="en-US" sz="1400" b="1" dirty="0" smtClean="0">
                <a:solidFill>
                  <a:schemeClr val="tx1">
                    <a:lumMod val="75000"/>
                    <a:lumOff val="25000"/>
                  </a:schemeClr>
                </a:solidFill>
                <a:latin typeface="+mj-lt"/>
              </a:rPr>
              <a:t>are </a:t>
            </a:r>
            <a:r>
              <a:rPr kumimoji="0" lang="en-US" sz="1400" b="1" i="0" u="none" strike="noStrike" kern="1200" cap="none" spc="0" normalizeH="0" noProof="0" dirty="0" smtClean="0">
                <a:ln>
                  <a:noFill/>
                </a:ln>
                <a:solidFill>
                  <a:schemeClr val="tx1">
                    <a:lumMod val="75000"/>
                    <a:lumOff val="25000"/>
                  </a:schemeClr>
                </a:solidFill>
                <a:effectLst/>
                <a:uLnTx/>
                <a:uFillTx/>
                <a:latin typeface="+mj-lt"/>
                <a:ea typeface="+mn-ea"/>
                <a:cs typeface="+mn-cs"/>
              </a:rPr>
              <a:t>forwarded to other Coastal/Port administrations via the International Data Exchange (IDE)</a:t>
            </a:r>
            <a:endParaRPr kumimoji="0" lang="en-US" sz="14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endParaRPr lang="en-US" sz="1400" b="1" dirty="0" smtClean="0">
              <a:solidFill>
                <a:schemeClr val="tx1">
                  <a:lumMod val="75000"/>
                  <a:lumOff val="25000"/>
                </a:schemeClr>
              </a:solidFill>
              <a:latin typeface="+mj-lt"/>
            </a:endParaRPr>
          </a:p>
          <a:p>
            <a:pPr lvl="0">
              <a:spcBef>
                <a:spcPct val="20000"/>
              </a:spcBef>
              <a:defRPr/>
            </a:pPr>
            <a:r>
              <a:rPr kumimoji="0" lang="en-US" sz="14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We operate three server clusters for redundancy</a:t>
            </a:r>
            <a:r>
              <a:rPr lang="en-US" sz="1400" b="1" dirty="0" smtClean="0">
                <a:solidFill>
                  <a:schemeClr val="tx1">
                    <a:lumMod val="75000"/>
                    <a:lumOff val="25000"/>
                  </a:schemeClr>
                </a:solidFill>
                <a:latin typeface="+mj-lt"/>
              </a:rPr>
              <a:t> (Panama</a:t>
            </a:r>
            <a:r>
              <a:rPr kumimoji="0" lang="en-US" sz="14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 The United States</a:t>
            </a:r>
            <a:r>
              <a:rPr kumimoji="0" lang="en-US" sz="14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a:t>
            </a:r>
            <a:r>
              <a:rPr kumimoji="0" lang="en-US" sz="14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and Australia</a:t>
            </a:r>
            <a:r>
              <a:rPr lang="en-US" sz="1400" b="1" dirty="0" smtClean="0">
                <a:solidFill>
                  <a:schemeClr val="tx1">
                    <a:lumMod val="75000"/>
                    <a:lumOff val="25000"/>
                  </a:schemeClr>
                </a:solidFill>
                <a:latin typeface="+mj-lt"/>
              </a:rPr>
              <a:t>).</a:t>
            </a:r>
            <a:r>
              <a:rPr kumimoji="0" lang="en-US" sz="14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  All infrastructure </a:t>
            </a:r>
            <a:r>
              <a:rPr lang="en-US" sz="1400" b="1" dirty="0" smtClean="0">
                <a:solidFill>
                  <a:schemeClr val="tx1">
                    <a:lumMod val="75000"/>
                    <a:lumOff val="25000"/>
                  </a:schemeClr>
                </a:solidFill>
                <a:latin typeface="+mj-lt"/>
              </a:rPr>
              <a:t>exceeds the requirements of the IMO Technical Specifications.  </a:t>
            </a:r>
            <a:r>
              <a:rPr lang="en-US" sz="1400" b="1" dirty="0" smtClean="0">
                <a:solidFill>
                  <a:schemeClr val="tx1">
                    <a:lumMod val="75000"/>
                    <a:lumOff val="25000"/>
                  </a:schemeClr>
                </a:solidFill>
              </a:rPr>
              <a:t>Fault tolerance is achieved through the use of replicated HP Servers, EMC Storage  and VMWare Virtualization</a:t>
            </a:r>
            <a:endParaRPr kumimoji="0" lang="en-US" sz="14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endParaRPr lang="en-US" sz="1400" b="1" dirty="0" smtClean="0">
              <a:solidFill>
                <a:schemeClr val="tx1">
                  <a:lumMod val="75000"/>
                  <a:lumOff val="25000"/>
                </a:schemeClr>
              </a:solidFill>
              <a:latin typeface="+mj-lt"/>
            </a:endParaRPr>
          </a:p>
          <a:p>
            <a:pPr>
              <a:spcBef>
                <a:spcPct val="20000"/>
              </a:spcBef>
              <a:defRPr/>
            </a:pPr>
            <a:r>
              <a:rPr lang="en-US" sz="1400" b="1" dirty="0" smtClean="0">
                <a:solidFill>
                  <a:schemeClr val="tx1">
                    <a:lumMod val="75000"/>
                    <a:lumOff val="25000"/>
                  </a:schemeClr>
                </a:solidFill>
              </a:rPr>
              <a:t>All Datacenters within the LRIT Network are audited annually by the </a:t>
            </a:r>
            <a:r>
              <a:rPr lang="en-US" sz="1400" b="1" i="1" dirty="0" smtClean="0">
                <a:solidFill>
                  <a:schemeClr val="tx1">
                    <a:lumMod val="75000"/>
                    <a:lumOff val="25000"/>
                  </a:schemeClr>
                </a:solidFill>
              </a:rPr>
              <a:t>International Maritime Satellite Organization</a:t>
            </a:r>
            <a:r>
              <a:rPr lang="en-US" sz="1400" b="1" dirty="0" smtClean="0">
                <a:solidFill>
                  <a:schemeClr val="tx1">
                    <a:lumMod val="75000"/>
                    <a:lumOff val="25000"/>
                  </a:schemeClr>
                </a:solidFill>
              </a:rPr>
              <a:t> - to confirm they are operating in compliance with the LRIT Regulations</a:t>
            </a:r>
          </a:p>
          <a:p>
            <a:pPr marL="0" marR="0" lvl="0" indent="0" defTabSz="914400" rtl="0" eaLnBrk="1" fontAlgn="auto" latinLnBrk="0" hangingPunct="1">
              <a:lnSpc>
                <a:spcPct val="100000"/>
              </a:lnSpc>
              <a:spcBef>
                <a:spcPct val="20000"/>
              </a:spcBef>
              <a:spcAft>
                <a:spcPts val="0"/>
              </a:spcAft>
              <a:buClrTx/>
              <a:buSzTx/>
              <a:tabLst/>
              <a:defRPr/>
            </a:pPr>
            <a:endParaRPr kumimoji="0" lang="en-US" sz="14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lvl="0" indent="0"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noProof="0" dirty="0" err="1" smtClean="0">
                <a:ln>
                  <a:noFill/>
                </a:ln>
                <a:solidFill>
                  <a:schemeClr val="tx1">
                    <a:lumMod val="75000"/>
                    <a:lumOff val="25000"/>
                  </a:schemeClr>
                </a:solidFill>
                <a:effectLst/>
                <a:uLnTx/>
                <a:uFillTx/>
                <a:latin typeface="+mj-lt"/>
                <a:ea typeface="+mn-ea"/>
                <a:cs typeface="+mn-cs"/>
              </a:rPr>
              <a:t>Sonicwall</a:t>
            </a:r>
            <a:r>
              <a:rPr kumimoji="0" lang="en-US" sz="14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Firewall products.</a:t>
            </a:r>
            <a:endParaRPr kumimoji="0" lang="en-US" sz="14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p:txBody>
      </p:sp>
      <p:sp>
        <p:nvSpPr>
          <p:cNvPr id="7" name="Right Triangle 6"/>
          <p:cNvSpPr/>
          <p:nvPr/>
        </p:nvSpPr>
        <p:spPr>
          <a:xfrm rot="13405601">
            <a:off x="626756" y="1617003"/>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rot="13405601">
            <a:off x="635928" y="255997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3" cstate="print"/>
          <a:srcRect/>
          <a:stretch>
            <a:fillRect/>
          </a:stretch>
        </p:blipFill>
        <p:spPr bwMode="auto">
          <a:xfrm>
            <a:off x="5528211" y="1534287"/>
            <a:ext cx="3234788" cy="2383024"/>
          </a:xfrm>
          <a:prstGeom prst="rect">
            <a:avLst/>
          </a:prstGeom>
          <a:noFill/>
          <a:ln w="9525">
            <a:noFill/>
            <a:miter lim="800000"/>
            <a:headEnd/>
            <a:tailEnd/>
          </a:ln>
        </p:spPr>
      </p:pic>
      <p:graphicFrame>
        <p:nvGraphicFramePr>
          <p:cNvPr id="11" name="Group 4"/>
          <p:cNvGraphicFramePr>
            <a:graphicFrameLocks noGrp="1"/>
          </p:cNvGraphicFramePr>
          <p:nvPr/>
        </p:nvGraphicFramePr>
        <p:xfrm>
          <a:off x="609600" y="4932174"/>
          <a:ext cx="4572000" cy="1524000"/>
        </p:xfrm>
        <a:graphic>
          <a:graphicData uri="http://schemas.openxmlformats.org/drawingml/2006/table">
            <a:tbl>
              <a:tblPr>
                <a:solidFill>
                  <a:srgbClr val="F7FCFF"/>
                </a:solidFill>
                <a:tableStyleId>{3C2FFA5D-87B4-456A-9821-1D502468CF0F}</a:tableStyleId>
              </a:tblPr>
              <a:tblGrid>
                <a:gridCol w="3364992"/>
                <a:gridCol w="1207008"/>
              </a:tblGrid>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effectLst/>
                          <a:latin typeface="+mj-lt"/>
                          <a:sym typeface="Arial" charset="0"/>
                        </a:rPr>
                        <a:t>  Average positions forwarded daily</a:t>
                      </a:r>
                      <a:endParaRPr kumimoji="0" lang="en-US" sz="1600" b="1" i="0" u="none" strike="noStrike" cap="none" normalizeH="0" baseline="0" dirty="0" smtClean="0">
                        <a:ln>
                          <a:noFill/>
                        </a:ln>
                        <a:solidFill>
                          <a:schemeClr val="tx1">
                            <a:lumMod val="85000"/>
                            <a:lumOff val="15000"/>
                          </a:schemeClr>
                        </a:solidFill>
                        <a:effectLst/>
                        <a:latin typeface="+mj-lt"/>
                        <a:ea typeface="ヒラギノ角ゴ ProN W3" charset="0"/>
                        <a:cs typeface="ヒラギノ角ゴ ProN W3" charset="0"/>
                        <a:sym typeface="Arial" charset="0"/>
                      </a:endParaRPr>
                    </a:p>
                  </a:txBody>
                  <a:tcPr marL="47244" marR="47244" marT="47244" marB="47244" horzOverflow="overflow">
                    <a:noFill/>
                  </a:tcPr>
                </a:tc>
                <a:tc>
                  <a:txBody>
                    <a:bodyPr/>
                    <a:lstStyle/>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effectLst/>
                          <a:latin typeface="+mj-lt"/>
                          <a:sym typeface="Arial" charset="0"/>
                        </a:rPr>
                        <a:t>4,200</a:t>
                      </a:r>
                    </a:p>
                  </a:txBody>
                  <a:tcPr marL="47244" marR="47244" marT="47244" marB="47244" horzOverflow="overflow">
                    <a:noFill/>
                  </a:tcPr>
                </a:tc>
              </a:tr>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effectLst/>
                          <a:latin typeface="+mj-lt"/>
                          <a:sym typeface="Arial" charset="0"/>
                        </a:rPr>
                        <a:t>  Total positions forwarded via IDE</a:t>
                      </a:r>
                      <a:endParaRPr kumimoji="0" lang="en-US" sz="1600" b="1" i="0" u="none" strike="noStrike" cap="none" normalizeH="0" baseline="0" dirty="0" smtClean="0">
                        <a:ln>
                          <a:noFill/>
                        </a:ln>
                        <a:solidFill>
                          <a:schemeClr val="tx1">
                            <a:lumMod val="85000"/>
                            <a:lumOff val="15000"/>
                          </a:schemeClr>
                        </a:solidFill>
                        <a:effectLst/>
                        <a:latin typeface="+mj-lt"/>
                        <a:ea typeface="ヒラギノ角ゴ ProN W3" charset="0"/>
                        <a:cs typeface="ヒラギノ角ゴ ProN W3" charset="0"/>
                        <a:sym typeface="Arial" charset="0"/>
                      </a:endParaRPr>
                    </a:p>
                  </a:txBody>
                  <a:tcPr marL="47244" marR="47244" marT="47244" marB="47244" horzOverflow="overflow">
                    <a:noFill/>
                  </a:tcPr>
                </a:tc>
                <a:tc>
                  <a:txBody>
                    <a:bodyPr/>
                    <a:lstStyle/>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effectLst/>
                          <a:latin typeface="+mj-lt"/>
                          <a:sym typeface="Arial" charset="0"/>
                        </a:rPr>
                        <a:t>900,000+</a:t>
                      </a:r>
                      <a:endParaRPr kumimoji="0" lang="en-US" sz="1600" b="1" i="0" u="none" strike="noStrike" cap="none" normalizeH="0" baseline="0" dirty="0" smtClean="0">
                        <a:ln>
                          <a:noFill/>
                        </a:ln>
                        <a:solidFill>
                          <a:schemeClr val="tx1">
                            <a:lumMod val="85000"/>
                            <a:lumOff val="15000"/>
                          </a:schemeClr>
                        </a:solidFill>
                        <a:effectLst/>
                        <a:latin typeface="+mj-lt"/>
                        <a:ea typeface="ヒラギノ角ゴ ProN W3" charset="0"/>
                        <a:cs typeface="ヒラギノ角ゴ ProN W3" charset="0"/>
                        <a:sym typeface="Arial" charset="0"/>
                      </a:endParaRPr>
                    </a:p>
                  </a:txBody>
                  <a:tcPr marL="47244" marR="47244" marT="47244" marB="47244" horzOverflow="overflow">
                    <a:noFill/>
                  </a:tcPr>
                </a:tc>
              </a:tr>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effectLst/>
                          <a:latin typeface="+mj-lt"/>
                          <a:sym typeface="Arial" charset="0"/>
                        </a:rPr>
                        <a:t>  Average Number of Ships Reporting </a:t>
                      </a:r>
                      <a:endParaRPr kumimoji="0" lang="en-US" sz="1600" b="1" i="0" u="none" strike="noStrike" cap="none" normalizeH="0" baseline="0" dirty="0" smtClean="0">
                        <a:ln>
                          <a:noFill/>
                        </a:ln>
                        <a:solidFill>
                          <a:schemeClr val="tx1">
                            <a:lumMod val="85000"/>
                            <a:lumOff val="15000"/>
                          </a:schemeClr>
                        </a:solidFill>
                        <a:effectLst/>
                        <a:latin typeface="+mj-lt"/>
                        <a:ea typeface="ヒラギノ角ゴ ProN W3" charset="0"/>
                        <a:cs typeface="ヒラギノ角ゴ ProN W3" charset="0"/>
                        <a:sym typeface="Arial" charset="0"/>
                      </a:endParaRPr>
                    </a:p>
                  </a:txBody>
                  <a:tcPr marL="47244" marR="47244" marT="47244" marB="47244" horzOverflow="overflow">
                    <a:noFill/>
                  </a:tcPr>
                </a:tc>
                <a:tc>
                  <a:txBody>
                    <a:bodyPr/>
                    <a:lstStyle/>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i="0" u="none" strike="noStrike" cap="none" normalizeH="0" baseline="0" dirty="0" smtClean="0">
                          <a:ln>
                            <a:noFill/>
                          </a:ln>
                          <a:solidFill>
                            <a:schemeClr val="tx1">
                              <a:lumMod val="85000"/>
                              <a:lumOff val="15000"/>
                            </a:schemeClr>
                          </a:solidFill>
                          <a:effectLst/>
                          <a:latin typeface="+mj-lt"/>
                          <a:ea typeface="ヒラギノ角ゴ ProN W3" charset="0"/>
                          <a:cs typeface="ヒラギノ角ゴ ProN W3" charset="0"/>
                          <a:sym typeface="Arial" charset="0"/>
                        </a:rPr>
                        <a:t>6,000+</a:t>
                      </a:r>
                    </a:p>
                  </a:txBody>
                  <a:tcPr marL="47244" marR="47244" marT="47244" marB="47244" horzOverflow="overflow">
                    <a:noFill/>
                  </a:tcPr>
                </a:tc>
              </a:tr>
              <a:tr h="381000">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effectLst/>
                          <a:latin typeface="+mj-lt"/>
                          <a:sym typeface="Arial" charset="0"/>
                        </a:rPr>
                        <a:t>  Countries requesting LRIT Data</a:t>
                      </a:r>
                      <a:endParaRPr kumimoji="0" lang="en-US" sz="1600" b="1" i="0" u="none" strike="noStrike" cap="none" normalizeH="0" baseline="0" dirty="0" smtClean="0">
                        <a:ln>
                          <a:noFill/>
                        </a:ln>
                        <a:solidFill>
                          <a:schemeClr val="tx1">
                            <a:lumMod val="85000"/>
                            <a:lumOff val="15000"/>
                          </a:schemeClr>
                        </a:solidFill>
                        <a:effectLst/>
                        <a:latin typeface="+mj-lt"/>
                        <a:ea typeface="ヒラギノ角ゴ ProN W3" charset="0"/>
                        <a:cs typeface="ヒラギノ角ゴ ProN W3" charset="0"/>
                        <a:sym typeface="Arial" charset="0"/>
                      </a:endParaRPr>
                    </a:p>
                  </a:txBody>
                  <a:tcPr marL="47244" marR="47244" marT="47244" marB="47244" horzOverflow="overflow">
                    <a:noFill/>
                  </a:tcPr>
                </a:tc>
                <a:tc>
                  <a:txBody>
                    <a:bodyPr/>
                    <a:lstStyle/>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u="none" strike="noStrike" cap="none" normalizeH="0" baseline="0" dirty="0" smtClean="0">
                          <a:ln>
                            <a:noFill/>
                          </a:ln>
                          <a:effectLst/>
                          <a:latin typeface="+mj-lt"/>
                          <a:sym typeface="Arial" charset="0"/>
                        </a:rPr>
                        <a:t>24</a:t>
                      </a:r>
                      <a:endParaRPr kumimoji="0" lang="en-US" sz="1600" b="1" i="0" u="none" strike="noStrike" cap="none" normalizeH="0" baseline="0" dirty="0" smtClean="0">
                        <a:ln>
                          <a:noFill/>
                        </a:ln>
                        <a:solidFill>
                          <a:schemeClr val="tx1">
                            <a:lumMod val="85000"/>
                            <a:lumOff val="15000"/>
                          </a:schemeClr>
                        </a:solidFill>
                        <a:effectLst/>
                        <a:latin typeface="+mj-lt"/>
                        <a:ea typeface="ヒラギノ角ゴ ProN W3" charset="0"/>
                        <a:cs typeface="ヒラギノ角ゴ ProN W3" charset="0"/>
                        <a:sym typeface="Arial" charset="0"/>
                      </a:endParaRPr>
                    </a:p>
                  </a:txBody>
                  <a:tcPr marL="47244" marR="47244" marT="47244" marB="47244" horzOverflow="overflow">
                    <a:noFill/>
                  </a:tcPr>
                </a:tc>
              </a:tr>
            </a:tbl>
          </a:graphicData>
        </a:graphic>
      </p:graphicFrame>
      <p:sp>
        <p:nvSpPr>
          <p:cNvPr id="10" name="Right Triangle 9"/>
          <p:cNvSpPr/>
          <p:nvPr/>
        </p:nvSpPr>
        <p:spPr>
          <a:xfrm rot="13405601">
            <a:off x="627437" y="391252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4" cstate="print"/>
          <a:srcRect/>
          <a:stretch>
            <a:fillRect/>
          </a:stretch>
        </p:blipFill>
        <p:spPr bwMode="auto">
          <a:xfrm>
            <a:off x="5532125" y="4036685"/>
            <a:ext cx="3239452" cy="242631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4b0f9a2ce84e864a328139283993d548c239c2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1753</TotalTime>
  <Words>1426</Words>
  <Application>Microsoft Office PowerPoint</Application>
  <PresentationFormat>On-screen Show (4:3)</PresentationFormat>
  <Paragraphs>271</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Custom Design</vt:lpstr>
      <vt:lpstr>Slide 1</vt:lpstr>
      <vt:lpstr>Absolute Maritime Tracking Services</vt:lpstr>
      <vt:lpstr>The LRIT Network</vt:lpstr>
      <vt:lpstr>LRIT Network Coverage</vt:lpstr>
      <vt:lpstr>LRIT Network Coverage</vt:lpstr>
      <vt:lpstr>LRIT Network Coverage</vt:lpstr>
      <vt:lpstr>LRIT for Flag Administrations</vt:lpstr>
      <vt:lpstr>Application Service Provider</vt:lpstr>
      <vt:lpstr>LRIT National Data Center</vt:lpstr>
      <vt:lpstr>24 x 7 Operations Center</vt:lpstr>
      <vt:lpstr>The Fleet Information System</vt:lpstr>
      <vt:lpstr>Security &amp; Access Types</vt:lpstr>
      <vt:lpstr>User Interface Platforms</vt:lpstr>
      <vt:lpstr>Compatible Satellite Service Providers</vt:lpstr>
      <vt:lpstr>LRIT for Shipowners</vt:lpstr>
      <vt:lpstr>Conformance Testing</vt:lpstr>
      <vt:lpstr>Compatible Shipboard Equipment</vt:lpstr>
      <vt:lpstr>Fleet Tracking Services for Shipowners</vt:lpstr>
      <vt:lpstr>Ship Security Alert System</vt:lpstr>
      <vt:lpstr>Conclusion</vt:lpstr>
      <vt:lpstr>Slide 21</vt:lpstr>
      <vt:lpstr>LRIT Datacenter - Fault Tolerant Architecture</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Absolute LRIT Presentation</dc:title>
  <dc:creator>PB</dc:creator>
  <cp:lastModifiedBy>PB</cp:lastModifiedBy>
  <cp:revision>646</cp:revision>
  <dcterms:created xsi:type="dcterms:W3CDTF">2010-10-22T18:29:23Z</dcterms:created>
  <dcterms:modified xsi:type="dcterms:W3CDTF">2011-06-17T16:29:40Z</dcterms:modified>
</cp:coreProperties>
</file>